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1"/>
  </p:notesMasterIdLst>
  <p:sldIdLst>
    <p:sldId id="396" r:id="rId2"/>
    <p:sldId id="453" r:id="rId3"/>
    <p:sldId id="454" r:id="rId4"/>
    <p:sldId id="455" r:id="rId5"/>
    <p:sldId id="456" r:id="rId6"/>
    <p:sldId id="462" r:id="rId7"/>
    <p:sldId id="463" r:id="rId8"/>
    <p:sldId id="323" r:id="rId9"/>
    <p:sldId id="333" r:id="rId10"/>
    <p:sldId id="460" r:id="rId11"/>
    <p:sldId id="319" r:id="rId12"/>
    <p:sldId id="461" r:id="rId13"/>
    <p:sldId id="420" r:id="rId14"/>
    <p:sldId id="421" r:id="rId15"/>
    <p:sldId id="422" r:id="rId16"/>
    <p:sldId id="423" r:id="rId17"/>
    <p:sldId id="424" r:id="rId18"/>
    <p:sldId id="482" r:id="rId19"/>
    <p:sldId id="483" r:id="rId20"/>
    <p:sldId id="484" r:id="rId21"/>
    <p:sldId id="428" r:id="rId22"/>
    <p:sldId id="457" r:id="rId23"/>
    <p:sldId id="464" r:id="rId24"/>
    <p:sldId id="467" r:id="rId25"/>
    <p:sldId id="468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80" r:id="rId37"/>
    <p:sldId id="481" r:id="rId38"/>
    <p:sldId id="458" r:id="rId39"/>
    <p:sldId id="459" r:id="rId40"/>
  </p:sldIdLst>
  <p:sldSz cx="12192000" cy="6858000"/>
  <p:notesSz cx="6858000" cy="9144000"/>
  <p:embeddedFontLst>
    <p:embeddedFont>
      <p:font typeface="Monotype Corsiva" panose="03010101010201010101" pitchFamily="66" charset="0"/>
      <p:italic r:id="rId42"/>
    </p:embeddedFont>
    <p:embeddedFont>
      <p:font typeface="Roboto Condensed" panose="02000000000000000000" pitchFamily="2" charset="0"/>
      <p:regular r:id="rId43"/>
    </p:embeddedFont>
    <p:embeddedFont>
      <p:font typeface="Roboto Slab" pitchFamily="2" charset="0"/>
      <p:regular r:id="rId44"/>
    </p:embeddedFont>
    <p:embeddedFont>
      <p:font typeface="Source Code Pro" panose="020B0509030403020204" pitchFamily="49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огружение" id="{EE560177-0CD7-4D21-B613-601BFBA325F1}">
          <p14:sldIdLst>
            <p14:sldId id="396"/>
          </p14:sldIdLst>
        </p14:section>
        <p14:section name="Сборка" id="{65DA6268-6042-4038-93F0-332EB6CA4570}">
          <p14:sldIdLst>
            <p14:sldId id="453"/>
            <p14:sldId id="454"/>
            <p14:sldId id="455"/>
            <p14:sldId id="456"/>
            <p14:sldId id="462"/>
            <p14:sldId id="463"/>
          </p14:sldIdLst>
        </p14:section>
        <p14:section name="Lombok" id="{28BF307A-D00F-4C1E-BE6A-60B170E7D6EE}">
          <p14:sldIdLst>
            <p14:sldId id="323"/>
            <p14:sldId id="333"/>
            <p14:sldId id="460"/>
            <p14:sldId id="319"/>
          </p14:sldIdLst>
        </p14:section>
        <p14:section name="Greenwich" id="{2B4F1C0A-A64D-4E0F-99B1-F863E5729ACF}">
          <p14:sldIdLst>
            <p14:sldId id="461"/>
            <p14:sldId id="420"/>
            <p14:sldId id="421"/>
            <p14:sldId id="422"/>
            <p14:sldId id="423"/>
            <p14:sldId id="424"/>
          </p14:sldIdLst>
        </p14:section>
        <p14:section name="JShell" id="{399F59C2-41A6-4A93-A790-BA75893749C8}">
          <p14:sldIdLst>
            <p14:sldId id="482"/>
            <p14:sldId id="483"/>
            <p14:sldId id="484"/>
            <p14:sldId id="428"/>
          </p14:sldIdLst>
        </p14:section>
        <p14:section name="CDS" id="{A16EBD28-D400-4D98-B2F7-32D39CFF1DDD}">
          <p14:sldIdLst>
            <p14:sldId id="457"/>
            <p14:sldId id="464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80"/>
            <p14:sldId id="481"/>
          </p14:sldIdLst>
        </p14:section>
        <p14:section name="Заключение" id="{C7703402-5288-4EBD-BDFF-592C8CF50839}">
          <p14:sldIdLst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628"/>
    <a:srgbClr val="0A1415"/>
    <a:srgbClr val="020D0F"/>
    <a:srgbClr val="282727"/>
    <a:srgbClr val="F2F2F2"/>
    <a:srgbClr val="0984C5"/>
    <a:srgbClr val="151314"/>
    <a:srgbClr val="191615"/>
    <a:srgbClr val="FC4401"/>
    <a:srgbClr val="C612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5052" autoAdjust="0"/>
  </p:normalViewPr>
  <p:slideViewPr>
    <p:cSldViewPr snapToGrid="0">
      <p:cViewPr>
        <p:scale>
          <a:sx n="100" d="100"/>
          <a:sy n="100" d="100"/>
        </p:scale>
        <p:origin x="852" y="3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21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2642"/>
    </p:cViewPr>
  </p:sorterViewPr>
  <p:notesViewPr>
    <p:cSldViewPr snapToGrid="0" showGuides="1">
      <p:cViewPr varScale="1">
        <p:scale>
          <a:sx n="86" d="100"/>
          <a:sy n="86" d="100"/>
        </p:scale>
        <p:origin x="3762" y="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shared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all used classes</c:v>
                </c:pt>
                <c:pt idx="1">
                  <c:v>default classes</c:v>
                </c:pt>
                <c:pt idx="2">
                  <c:v>-Xshared:off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3309</c:v>
                </c:pt>
                <c:pt idx="1">
                  <c:v>1162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jrt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bg2"/>
                </a:solidFill>
              </a:ln>
              <a:effectLst/>
            </c:spPr>
          </c:dPt>
          <c:cat>
            <c:strRef>
              <c:f>Лист1!$A$2:$A$4</c:f>
              <c:strCache>
                <c:ptCount val="3"/>
                <c:pt idx="0">
                  <c:v>all used classes</c:v>
                </c:pt>
                <c:pt idx="1">
                  <c:v>default classes</c:v>
                </c:pt>
                <c:pt idx="2">
                  <c:v>-Xshared:off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10</c:v>
                </c:pt>
                <c:pt idx="1">
                  <c:v>2157</c:v>
                </c:pt>
                <c:pt idx="2">
                  <c:v>3319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0"/>
        <c:overlap val="100"/>
        <c:axId val="301223896"/>
        <c:axId val="301224288"/>
      </c:barChart>
      <c:catAx>
        <c:axId val="301223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01224288"/>
        <c:crosses val="autoZero"/>
        <c:auto val="1"/>
        <c:lblAlgn val="ctr"/>
        <c:lblOffset val="100"/>
        <c:noMultiLvlLbl val="0"/>
      </c:catAx>
      <c:valAx>
        <c:axId val="301224288"/>
        <c:scaling>
          <c:orientation val="minMax"/>
          <c:max val="3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0122389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C учетом shared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-Xshared:off</c:v>
                </c:pt>
                <c:pt idx="1">
                  <c:v>default classes</c:v>
                </c:pt>
                <c:pt idx="2">
                  <c:v>all used classes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284</c:v>
                </c:pt>
                <c:pt idx="1">
                  <c:v>282</c:v>
                </c:pt>
                <c:pt idx="2">
                  <c:v>365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Без учета shared</c:v>
                </c:pt>
              </c:strCache>
            </c:strRef>
          </c:tx>
          <c:spPr>
            <a:gradFill flip="none" rotWithShape="1">
              <a:gsLst>
                <a:gs pos="0">
                  <a:srgbClr val="00B050"/>
                </a:gs>
                <a:gs pos="48000">
                  <a:schemeClr val="accent6"/>
                </a:gs>
                <a:gs pos="100000">
                  <a:srgbClr val="92D050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-Xshared:off</c:v>
                </c:pt>
                <c:pt idx="1">
                  <c:v>default classes</c:v>
                </c:pt>
                <c:pt idx="2">
                  <c:v>all used classes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269</c:v>
                </c:pt>
                <c:pt idx="1">
                  <c:v>260</c:v>
                </c:pt>
                <c:pt idx="2">
                  <c:v>238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-27"/>
        <c:axId val="301225072"/>
        <c:axId val="301225464"/>
      </c:barChart>
      <c:catAx>
        <c:axId val="30122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01225464"/>
        <c:crosses val="autoZero"/>
        <c:auto val="1"/>
        <c:lblAlgn val="ctr"/>
        <c:lblOffset val="100"/>
        <c:noMultiLvlLbl val="0"/>
      </c:catAx>
      <c:valAx>
        <c:axId val="301225464"/>
        <c:scaling>
          <c:orientation val="minMax"/>
          <c:min val="23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01225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57670508577714"/>
          <c:y val="0.31990348117411316"/>
          <c:w val="0.22117691810262849"/>
          <c:h val="0.153674784975065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C учетом shared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-Xshared:off</c:v>
                </c:pt>
                <c:pt idx="1">
                  <c:v>default classes</c:v>
                </c:pt>
                <c:pt idx="2">
                  <c:v>all used classes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10.199999999999999</c:v>
                </c:pt>
                <c:pt idx="1">
                  <c:v>10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301226640"/>
        <c:axId val="301227032"/>
      </c:barChart>
      <c:catAx>
        <c:axId val="30122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01227032"/>
        <c:crosses val="autoZero"/>
        <c:auto val="1"/>
        <c:lblAlgn val="ctr"/>
        <c:lblOffset val="100"/>
        <c:noMultiLvlLbl val="0"/>
      </c:catAx>
      <c:valAx>
        <c:axId val="301227032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226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94086-B2D3-4F48-8C4B-42EE3ECB45E0}" type="datetimeFigureOut">
              <a:rPr lang="ru-RU" smtClean="0"/>
              <a:t>03/04/19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310D7-707F-4D2F-917B-8B2BEF674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3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 smtClean="0"/>
              <a:t>Это нормально,</a:t>
            </a:r>
            <a:r>
              <a:rPr lang="ru-RU" baseline="0" dirty="0" smtClean="0"/>
              <a:t> их создает </a:t>
            </a:r>
            <a:r>
              <a:rPr lang="en-US" baseline="0" dirty="0" smtClean="0"/>
              <a:t>Spring Boot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Plugin </a:t>
            </a:r>
            <a:r>
              <a:rPr lang="ru-RU" baseline="0" dirty="0" smtClean="0"/>
              <a:t>во время работы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Это не нормально, так как судя по скану сборки, это происходит даже наряду с разрешением совсем других библиотек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Это плохо, но так всю жизнь работал и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, </a:t>
            </a:r>
            <a:r>
              <a:rPr lang="ru-RU" baseline="0" dirty="0" smtClean="0"/>
              <a:t>и </a:t>
            </a:r>
            <a:r>
              <a:rPr lang="en-US" baseline="0" dirty="0" smtClean="0"/>
              <a:t>Maven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199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313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К последнему пункту: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 CDS support for custom loaders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 Dynamic Class Metadata Archive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(это когда не надо запускать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отдельно для формирования архива, вместо этого можно будет запустить приложение со специальным флагом и архив будет формироваться динамически)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640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3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7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060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2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38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953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19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Я прочел весь список изменений этой версии и </a:t>
            </a:r>
            <a:r>
              <a:rPr lang="ru-RU" dirty="0" err="1" smtClean="0"/>
              <a:t>повникал</a:t>
            </a:r>
            <a:r>
              <a:rPr lang="ru-RU" dirty="0" smtClean="0"/>
              <a:t> примерно в 10 заявок, похожих по названию на виновниц поломки. Детально изучать все 164 не счел целесообразным, поскольку исправление уже было под рукой.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402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8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859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989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59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975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386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170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Справедливости</a:t>
            </a:r>
            <a:r>
              <a:rPr lang="ru-RU" baseline="0" dirty="0" smtClean="0"/>
              <a:t> ради стоит отметить, что </a:t>
            </a:r>
            <a:r>
              <a:rPr lang="en-US" baseline="0" dirty="0" smtClean="0"/>
              <a:t>Oracle – </a:t>
            </a:r>
            <a:r>
              <a:rPr lang="ru-RU" baseline="0" dirty="0" smtClean="0"/>
              <a:t>далеко не единственный поставщик реализаций платформы </a:t>
            </a:r>
            <a:r>
              <a:rPr lang="en-US" baseline="0" dirty="0" err="1" smtClean="0"/>
              <a:t>OpenJDK</a:t>
            </a:r>
            <a:r>
              <a:rPr lang="en-US" baseline="0" dirty="0" smtClean="0"/>
              <a:t>, </a:t>
            </a:r>
            <a:r>
              <a:rPr lang="ru-RU" baseline="0" dirty="0" smtClean="0"/>
              <a:t>пригодных для коммерческого использования.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8FA05-EA51-4EA1-8921-FE939735BBD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72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86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Оформить как поломку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8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49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744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69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392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310D7-707F-4D2F-917B-8B2BEF67406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21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blog/2018/12/12/how-fast-is-spring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1138"/>
            <a:ext cx="10515600" cy="48244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5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11639550" y="6400800"/>
            <a:ext cx="552450" cy="457200"/>
          </a:xfrm>
          <a:prstGeom prst="rect">
            <a:avLst/>
          </a:prstGeom>
        </p:spPr>
        <p:txBody>
          <a:bodyPr/>
          <a:lstStyle/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0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11639550" y="6400800"/>
            <a:ext cx="552450" cy="457200"/>
          </a:xfrm>
          <a:prstGeom prst="rect">
            <a:avLst/>
          </a:prstGeom>
        </p:spPr>
        <p:txBody>
          <a:bodyPr/>
          <a:lstStyle/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11639550" y="6400800"/>
            <a:ext cx="552450" cy="457200"/>
          </a:xfrm>
          <a:prstGeom prst="rect">
            <a:avLst/>
          </a:prstGeom>
        </p:spPr>
        <p:txBody>
          <a:bodyPr/>
          <a:lstStyle/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9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рагмент ко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07449"/>
            <a:ext cx="10515600" cy="4445676"/>
          </a:xfrm>
          <a:ln w="12700"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static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String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Source Code Pro" panose="020B0509030403020204" pitchFamily="49" charset="0"/>
              </a:rPr>
              <a:t>nvls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String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val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String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def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) {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((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val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!=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null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) &amp;&amp; !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val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.isEmpty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())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/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      ?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val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/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 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def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05525" y="5953125"/>
            <a:ext cx="5248275" cy="447675"/>
          </a:xfrm>
        </p:spPr>
        <p:txBody>
          <a:bodyPr>
            <a:normAutofit/>
          </a:bodyPr>
          <a:lstStyle>
            <a:lvl1pPr marL="0" algn="r" defTabSz="914400" rtl="0" eaLnBrk="1" latinLnBrk="0" hangingPunct="1">
              <a:defRPr lang="ru-RU" sz="22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file.name</a:t>
            </a:r>
            <a:endParaRPr lang="ru-RU" dirty="0"/>
          </a:p>
        </p:txBody>
      </p:sp>
      <p:sp>
        <p:nvSpPr>
          <p:cNvPr id="6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11639550" y="6400800"/>
            <a:ext cx="552450" cy="457200"/>
          </a:xfrm>
          <a:prstGeom prst="rect">
            <a:avLst/>
          </a:prstGeom>
        </p:spPr>
        <p:txBody>
          <a:bodyPr/>
          <a:lstStyle/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705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 smtClean="0"/>
              <a:t>Ключевая мысль</a:t>
            </a:r>
            <a:endParaRPr lang="ru-RU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Визуальная метафора</a:t>
            </a:r>
            <a:endParaRPr lang="ru-RU" dirty="0"/>
          </a:p>
        </p:txBody>
      </p:sp>
      <p:sp>
        <p:nvSpPr>
          <p:cNvPr id="6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0" y="6400800"/>
            <a:ext cx="552450" cy="4572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9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ыдер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" name="Группа 3"/>
          <p:cNvGrpSpPr/>
          <p:nvPr userDrawn="1"/>
        </p:nvGrpSpPr>
        <p:grpSpPr>
          <a:xfrm>
            <a:off x="485752" y="1801043"/>
            <a:ext cx="10459531" cy="3770263"/>
            <a:chOff x="1860707" y="844528"/>
            <a:chExt cx="9561425" cy="2832076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626956" y="1466382"/>
              <a:ext cx="8724552" cy="1531127"/>
            </a:xfrm>
            <a:prstGeom prst="rect">
              <a:avLst/>
            </a:prstGeom>
            <a:solidFill>
              <a:schemeClr val="bg1"/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0707" y="844528"/>
              <a:ext cx="1122760" cy="2832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00" b="1" dirty="0" smtClean="0">
                  <a:solidFill>
                    <a:schemeClr val="accent1"/>
                  </a:solidFill>
                  <a:latin typeface="Monotype Corsiva" panose="03010101010201010101" pitchFamily="66" charset="0"/>
                </a:rPr>
                <a:t>“</a:t>
              </a:r>
              <a:endParaRPr lang="ru-RU" sz="23900" b="1" dirty="0">
                <a:solidFill>
                  <a:schemeClr val="accent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749716" y="2997509"/>
              <a:ext cx="7672416" cy="2311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hlinkClick r:id="rId2"/>
                </a:rPr>
                <a:t>https://</a:t>
              </a:r>
              <a:r>
                <a:rPr lang="en-US" sz="1400" dirty="0" smtClean="0">
                  <a:hlinkClick r:id="rId2"/>
                </a:rPr>
                <a:t>spring.io/blog/2018/12/12/how-fast-is-spring</a:t>
              </a:r>
              <a:endParaRPr lang="ru-RU" sz="1400" dirty="0"/>
            </a:p>
          </p:txBody>
        </p:sp>
      </p:grpSp>
      <p:sp>
        <p:nvSpPr>
          <p:cNvPr id="9" name="Текст 8"/>
          <p:cNvSpPr>
            <a:spLocks noGrp="1"/>
          </p:cNvSpPr>
          <p:nvPr>
            <p:ph type="body" sz="quarter" idx="11" hasCustomPrompt="1"/>
          </p:nvPr>
        </p:nvSpPr>
        <p:spPr>
          <a:xfrm>
            <a:off x="1323975" y="2628900"/>
            <a:ext cx="9544050" cy="2038346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ru-RU" dirty="0" smtClean="0"/>
              <a:t>Выдержка из авторитетного источника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8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11639550" y="6391275"/>
            <a:ext cx="55245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35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11639550" y="6400800"/>
            <a:ext cx="552450" cy="457200"/>
          </a:xfrm>
          <a:prstGeom prst="rect">
            <a:avLst/>
          </a:prstGeom>
        </p:spPr>
        <p:txBody>
          <a:bodyPr/>
          <a:lstStyle/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17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анзитивн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1781175" y="2000250"/>
            <a:ext cx="863917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1776412" y="4867274"/>
            <a:ext cx="863917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09776"/>
            <a:ext cx="10515600" cy="2857499"/>
          </a:xfrm>
        </p:spPr>
        <p:txBody>
          <a:bodyPr anchor="ctr"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pPr lvl="0"/>
            <a:r>
              <a:rPr lang="ru-RU" dirty="0" smtClean="0"/>
              <a:t>Достаточно важная мысль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180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99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5527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481139"/>
            <a:ext cx="10515600" cy="482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Номер слайда 8"/>
          <p:cNvSpPr>
            <a:spLocks noGrp="1"/>
          </p:cNvSpPr>
          <p:nvPr>
            <p:ph type="sldNum" sz="quarter" idx="4"/>
          </p:nvPr>
        </p:nvSpPr>
        <p:spPr>
          <a:xfrm>
            <a:off x="11639550" y="6400800"/>
            <a:ext cx="552450" cy="4572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2CD8B3CE-FF24-41D3-8F45-8A67DA9ADF5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87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55" r:id="rId5"/>
    <p:sldLayoutId id="2147483654" r:id="rId6"/>
    <p:sldLayoutId id="2147483661" r:id="rId7"/>
    <p:sldLayoutId id="2147483649" r:id="rId8"/>
    <p:sldLayoutId id="2147483651" r:id="rId9"/>
    <p:sldLayoutId id="2147483652" r:id="rId10"/>
    <p:sldLayoutId id="214748365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9/01/23/spring-cloud-greenwich-release-is-now-availab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cloud-gcp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pring.io/projects/spring-cloud-kubernet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merH25ttfQ" TargetMode="External"/><Relationship Id="rId2" Type="http://schemas.openxmlformats.org/officeDocument/2006/relationships/hyperlink" Target="https://cloud.spring.io/spring-cloud-kubernetes/single/spring-cloud-kubernetes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jshell-java-rep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hub.com/toparvion/springboot-jshell-adapter" TargetMode="Externa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jeps/31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ugs.openjdk.java.net/browse/JDK-8192921" TargetMode="External"/><Relationship Id="rId4" Type="http://schemas.openxmlformats.org/officeDocument/2006/relationships/hyperlink" Target="https://bugs.openjdk.java.net/browse/JDK-820781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tools/java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vm/class-data-sharing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monis/cl4c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gradle.org/5.0/release-notes.html#fixed-issu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zwitserloot/lombok/issues/170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zwitserloot/lombok/issues/156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598" y="1974594"/>
            <a:ext cx="10520202" cy="2908812"/>
          </a:xfrm>
          <a:prstGeom prst="roundRect">
            <a:avLst>
              <a:gd name="adj" fmla="val 5000"/>
            </a:avLst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err="1" smtClean="0"/>
              <a:t>JetBrains</a:t>
            </a:r>
            <a:r>
              <a:rPr lang="en-US" dirty="0" smtClean="0"/>
              <a:t> Runtime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05426" y="2343150"/>
            <a:ext cx="190499" cy="28574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0334626" y="2343149"/>
            <a:ext cx="247649" cy="28574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65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 </a:t>
            </a:r>
            <a:r>
              <a:rPr lang="en-US" dirty="0" smtClean="0"/>
              <a:t>Lombok &lt;1.16.20</a:t>
            </a:r>
            <a:br>
              <a:rPr lang="en-US" dirty="0" smtClean="0"/>
            </a:br>
            <a:r>
              <a:rPr lang="ru-RU" dirty="0" smtClean="0"/>
              <a:t>это </a:t>
            </a:r>
            <a:r>
              <a:rPr lang="ru-RU" dirty="0" smtClean="0">
                <a:solidFill>
                  <a:schemeClr val="accent1"/>
                </a:solidFill>
              </a:rPr>
              <a:t>еще</a:t>
            </a:r>
            <a:r>
              <a:rPr lang="ru-RU" dirty="0" smtClean="0"/>
              <a:t> работает…</a:t>
            </a:r>
            <a:endParaRPr lang="ru-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5" r="28055"/>
          <a:stretch/>
        </p:blipFill>
        <p:spPr/>
      </p:pic>
    </p:spTree>
    <p:extLst>
      <p:ext uri="{BB962C8B-B14F-4D97-AF65-F5344CB8AC3E}">
        <p14:creationId xmlns:p14="http://schemas.microsoft.com/office/powerpoint/2010/main" val="277059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Краткая хроника событий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11</a:t>
            </a:fld>
            <a:endParaRPr lang="ru-RU" dirty="0"/>
          </a:p>
        </p:txBody>
      </p:sp>
      <p:grpSp>
        <p:nvGrpSpPr>
          <p:cNvPr id="30" name="Группа 29"/>
          <p:cNvGrpSpPr/>
          <p:nvPr/>
        </p:nvGrpSpPr>
        <p:grpSpPr>
          <a:xfrm>
            <a:off x="1757363" y="5583238"/>
            <a:ext cx="8677274" cy="1193800"/>
            <a:chOff x="1757363" y="5583238"/>
            <a:chExt cx="8677274" cy="1193800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757363" y="5583238"/>
              <a:ext cx="8677274" cy="1193800"/>
            </a:xfrm>
            <a:custGeom>
              <a:avLst/>
              <a:gdLst/>
              <a:ahLst/>
              <a:cxnLst>
                <a:cxn ang="0">
                  <a:pos x="1628" y="0"/>
                </a:cxn>
                <a:cxn ang="0">
                  <a:pos x="114" y="0"/>
                </a:cxn>
                <a:cxn ang="0">
                  <a:pos x="0" y="138"/>
                </a:cxn>
                <a:cxn ang="0">
                  <a:pos x="114" y="275"/>
                </a:cxn>
                <a:cxn ang="0">
                  <a:pos x="835" y="275"/>
                </a:cxn>
                <a:cxn ang="0">
                  <a:pos x="871" y="320"/>
                </a:cxn>
                <a:cxn ang="0">
                  <a:pos x="908" y="275"/>
                </a:cxn>
                <a:cxn ang="0">
                  <a:pos x="1628" y="275"/>
                </a:cxn>
                <a:cxn ang="0">
                  <a:pos x="1742" y="138"/>
                </a:cxn>
                <a:cxn ang="0">
                  <a:pos x="1628" y="0"/>
                </a:cxn>
              </a:cxnLst>
              <a:rect l="0" t="0" r="r" b="b"/>
              <a:pathLst>
                <a:path w="1742" h="320">
                  <a:moveTo>
                    <a:pt x="1628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48" y="0"/>
                    <a:pt x="0" y="62"/>
                    <a:pt x="0" y="138"/>
                  </a:cubicBezTo>
                  <a:cubicBezTo>
                    <a:pt x="0" y="214"/>
                    <a:pt x="48" y="275"/>
                    <a:pt x="114" y="275"/>
                  </a:cubicBezTo>
                  <a:cubicBezTo>
                    <a:pt x="835" y="275"/>
                    <a:pt x="835" y="275"/>
                    <a:pt x="835" y="275"/>
                  </a:cubicBezTo>
                  <a:cubicBezTo>
                    <a:pt x="871" y="320"/>
                    <a:pt x="871" y="320"/>
                    <a:pt x="871" y="320"/>
                  </a:cubicBezTo>
                  <a:cubicBezTo>
                    <a:pt x="908" y="275"/>
                    <a:pt x="908" y="275"/>
                    <a:pt x="908" y="275"/>
                  </a:cubicBezTo>
                  <a:cubicBezTo>
                    <a:pt x="1628" y="275"/>
                    <a:pt x="1628" y="275"/>
                    <a:pt x="1628" y="275"/>
                  </a:cubicBezTo>
                  <a:cubicBezTo>
                    <a:pt x="1694" y="275"/>
                    <a:pt x="1742" y="214"/>
                    <a:pt x="1742" y="138"/>
                  </a:cubicBezTo>
                  <a:cubicBezTo>
                    <a:pt x="1742" y="62"/>
                    <a:pt x="1694" y="0"/>
                    <a:pt x="162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2224882" y="5906293"/>
              <a:ext cx="7742236" cy="461963"/>
            </a:xfrm>
            <a:prstGeom prst="rect">
              <a:avLst/>
            </a:prstGeom>
            <a:noFill/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spc="600" dirty="0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FAIL</a:t>
              </a:r>
              <a:endParaRPr lang="en-US" sz="2800" b="1" spc="600" dirty="0">
                <a:solidFill>
                  <a:schemeClr val="tx1">
                    <a:lumMod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1757363" y="4557713"/>
            <a:ext cx="8677274" cy="1193800"/>
            <a:chOff x="1757363" y="4557713"/>
            <a:chExt cx="8677274" cy="1193800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1757363" y="4557713"/>
              <a:ext cx="8677274" cy="1193800"/>
            </a:xfrm>
            <a:custGeom>
              <a:avLst/>
              <a:gdLst/>
              <a:ahLst/>
              <a:cxnLst>
                <a:cxn ang="0">
                  <a:pos x="1628" y="0"/>
                </a:cxn>
                <a:cxn ang="0">
                  <a:pos x="114" y="0"/>
                </a:cxn>
                <a:cxn ang="0">
                  <a:pos x="0" y="138"/>
                </a:cxn>
                <a:cxn ang="0">
                  <a:pos x="114" y="275"/>
                </a:cxn>
                <a:cxn ang="0">
                  <a:pos x="835" y="275"/>
                </a:cxn>
                <a:cxn ang="0">
                  <a:pos x="871" y="320"/>
                </a:cxn>
                <a:cxn ang="0">
                  <a:pos x="908" y="275"/>
                </a:cxn>
                <a:cxn ang="0">
                  <a:pos x="1628" y="275"/>
                </a:cxn>
                <a:cxn ang="0">
                  <a:pos x="1742" y="138"/>
                </a:cxn>
                <a:cxn ang="0">
                  <a:pos x="1628" y="0"/>
                </a:cxn>
              </a:cxnLst>
              <a:rect l="0" t="0" r="r" b="b"/>
              <a:pathLst>
                <a:path w="1742" h="320">
                  <a:moveTo>
                    <a:pt x="1628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48" y="0"/>
                    <a:pt x="0" y="62"/>
                    <a:pt x="0" y="138"/>
                  </a:cubicBezTo>
                  <a:cubicBezTo>
                    <a:pt x="0" y="214"/>
                    <a:pt x="48" y="275"/>
                    <a:pt x="114" y="275"/>
                  </a:cubicBezTo>
                  <a:cubicBezTo>
                    <a:pt x="835" y="275"/>
                    <a:pt x="835" y="275"/>
                    <a:pt x="835" y="275"/>
                  </a:cubicBezTo>
                  <a:cubicBezTo>
                    <a:pt x="871" y="320"/>
                    <a:pt x="871" y="320"/>
                    <a:pt x="871" y="320"/>
                  </a:cubicBezTo>
                  <a:cubicBezTo>
                    <a:pt x="908" y="275"/>
                    <a:pt x="908" y="275"/>
                    <a:pt x="908" y="275"/>
                  </a:cubicBezTo>
                  <a:cubicBezTo>
                    <a:pt x="1628" y="275"/>
                    <a:pt x="1628" y="275"/>
                    <a:pt x="1628" y="275"/>
                  </a:cubicBezTo>
                  <a:cubicBezTo>
                    <a:pt x="1694" y="275"/>
                    <a:pt x="1742" y="214"/>
                    <a:pt x="1742" y="138"/>
                  </a:cubicBezTo>
                  <a:cubicBezTo>
                    <a:pt x="1742" y="62"/>
                    <a:pt x="1694" y="0"/>
                    <a:pt x="1628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tx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latin typeface="Arial" charset="0"/>
              </a:endParaRPr>
            </a:p>
          </p:txBody>
        </p:sp>
        <p:sp>
          <p:nvSpPr>
            <p:cNvPr id="23" name="Oval 27"/>
            <p:cNvSpPr>
              <a:spLocks noChangeArrowheads="1"/>
            </p:cNvSpPr>
            <p:nvPr/>
          </p:nvSpPr>
          <p:spPr bwMode="auto">
            <a:xfrm>
              <a:off x="2224882" y="4819254"/>
              <a:ext cx="7742236" cy="461963"/>
            </a:xfrm>
            <a:prstGeom prst="rect">
              <a:avLst/>
            </a:prstGeom>
            <a:noFill/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ru-RU" sz="2800" dirty="0" err="1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Jackson</a:t>
              </a:r>
              <a:r>
                <a:rPr lang="ru-RU" sz="2800" dirty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 не </a:t>
              </a:r>
              <a:r>
                <a:rPr lang="ru-RU" sz="2800" dirty="0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склеил JSON </a:t>
              </a:r>
              <a:r>
                <a:rPr lang="ru-RU" sz="2800" dirty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с </a:t>
              </a:r>
              <a:r>
                <a:rPr lang="ru-RU" sz="2800" dirty="0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конструктором</a:t>
              </a:r>
              <a:endParaRPr lang="en-US" sz="2800" dirty="0">
                <a:solidFill>
                  <a:schemeClr val="tx1">
                    <a:lumMod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1757363" y="3532188"/>
            <a:ext cx="8677274" cy="1193800"/>
            <a:chOff x="1757363" y="3532188"/>
            <a:chExt cx="8677274" cy="1193800"/>
          </a:xfrm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1757363" y="3532188"/>
              <a:ext cx="8677274" cy="1193800"/>
            </a:xfrm>
            <a:custGeom>
              <a:avLst/>
              <a:gdLst/>
              <a:ahLst/>
              <a:cxnLst>
                <a:cxn ang="0">
                  <a:pos x="1628" y="0"/>
                </a:cxn>
                <a:cxn ang="0">
                  <a:pos x="114" y="0"/>
                </a:cxn>
                <a:cxn ang="0">
                  <a:pos x="0" y="137"/>
                </a:cxn>
                <a:cxn ang="0">
                  <a:pos x="114" y="275"/>
                </a:cxn>
                <a:cxn ang="0">
                  <a:pos x="835" y="275"/>
                </a:cxn>
                <a:cxn ang="0">
                  <a:pos x="871" y="320"/>
                </a:cxn>
                <a:cxn ang="0">
                  <a:pos x="908" y="275"/>
                </a:cxn>
                <a:cxn ang="0">
                  <a:pos x="1628" y="275"/>
                </a:cxn>
                <a:cxn ang="0">
                  <a:pos x="1742" y="137"/>
                </a:cxn>
                <a:cxn ang="0">
                  <a:pos x="1628" y="0"/>
                </a:cxn>
              </a:cxnLst>
              <a:rect l="0" t="0" r="r" b="b"/>
              <a:pathLst>
                <a:path w="1742" h="320">
                  <a:moveTo>
                    <a:pt x="1628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48" y="0"/>
                    <a:pt x="0" y="62"/>
                    <a:pt x="0" y="137"/>
                  </a:cubicBezTo>
                  <a:cubicBezTo>
                    <a:pt x="0" y="213"/>
                    <a:pt x="48" y="275"/>
                    <a:pt x="114" y="275"/>
                  </a:cubicBezTo>
                  <a:cubicBezTo>
                    <a:pt x="835" y="275"/>
                    <a:pt x="835" y="275"/>
                    <a:pt x="835" y="275"/>
                  </a:cubicBezTo>
                  <a:cubicBezTo>
                    <a:pt x="871" y="320"/>
                    <a:pt x="871" y="320"/>
                    <a:pt x="871" y="320"/>
                  </a:cubicBezTo>
                  <a:cubicBezTo>
                    <a:pt x="908" y="275"/>
                    <a:pt x="908" y="275"/>
                    <a:pt x="908" y="275"/>
                  </a:cubicBezTo>
                  <a:cubicBezTo>
                    <a:pt x="1628" y="275"/>
                    <a:pt x="1628" y="275"/>
                    <a:pt x="1628" y="275"/>
                  </a:cubicBezTo>
                  <a:cubicBezTo>
                    <a:pt x="1694" y="275"/>
                    <a:pt x="1742" y="213"/>
                    <a:pt x="1742" y="137"/>
                  </a:cubicBezTo>
                  <a:cubicBezTo>
                    <a:pt x="1742" y="62"/>
                    <a:pt x="1694" y="0"/>
                    <a:pt x="1628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tx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latin typeface="Arial" charset="0"/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2224882" y="3800475"/>
              <a:ext cx="7742236" cy="461962"/>
            </a:xfrm>
            <a:prstGeom prst="rect">
              <a:avLst/>
            </a:prstGeom>
            <a:noFill/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ru-RU" sz="2800" dirty="0" err="1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Lombok</a:t>
              </a:r>
              <a:r>
                <a:rPr lang="ru-RU" sz="2800" dirty="0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 не добавил </a:t>
              </a:r>
              <a:r>
                <a:rPr lang="ru-RU" sz="2800" b="1" dirty="0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@</a:t>
              </a:r>
              <a:r>
                <a:rPr lang="ru-RU" sz="2800" b="1" dirty="0" err="1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ConstructorProperties</a:t>
              </a:r>
              <a:endParaRPr lang="en-US" sz="2800" b="1" dirty="0">
                <a:solidFill>
                  <a:schemeClr val="tx1">
                    <a:lumMod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757363" y="2506663"/>
            <a:ext cx="8677274" cy="1193800"/>
            <a:chOff x="1757363" y="2506663"/>
            <a:chExt cx="8677274" cy="1193800"/>
          </a:xfrm>
        </p:grpSpPr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1757363" y="2506663"/>
              <a:ext cx="8677274" cy="1193800"/>
            </a:xfrm>
            <a:custGeom>
              <a:avLst/>
              <a:gdLst/>
              <a:ahLst/>
              <a:cxnLst>
                <a:cxn ang="0">
                  <a:pos x="1628" y="0"/>
                </a:cxn>
                <a:cxn ang="0">
                  <a:pos x="114" y="0"/>
                </a:cxn>
                <a:cxn ang="0">
                  <a:pos x="0" y="137"/>
                </a:cxn>
                <a:cxn ang="0">
                  <a:pos x="114" y="275"/>
                </a:cxn>
                <a:cxn ang="0">
                  <a:pos x="835" y="275"/>
                </a:cxn>
                <a:cxn ang="0">
                  <a:pos x="871" y="320"/>
                </a:cxn>
                <a:cxn ang="0">
                  <a:pos x="908" y="275"/>
                </a:cxn>
                <a:cxn ang="0">
                  <a:pos x="1628" y="275"/>
                </a:cxn>
                <a:cxn ang="0">
                  <a:pos x="1742" y="137"/>
                </a:cxn>
                <a:cxn ang="0">
                  <a:pos x="1628" y="0"/>
                </a:cxn>
              </a:cxnLst>
              <a:rect l="0" t="0" r="r" b="b"/>
              <a:pathLst>
                <a:path w="1742" h="320">
                  <a:moveTo>
                    <a:pt x="1628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48" y="0"/>
                    <a:pt x="0" y="61"/>
                    <a:pt x="0" y="137"/>
                  </a:cubicBezTo>
                  <a:cubicBezTo>
                    <a:pt x="0" y="213"/>
                    <a:pt x="48" y="275"/>
                    <a:pt x="114" y="275"/>
                  </a:cubicBezTo>
                  <a:cubicBezTo>
                    <a:pt x="835" y="275"/>
                    <a:pt x="835" y="275"/>
                    <a:pt x="835" y="275"/>
                  </a:cubicBezTo>
                  <a:cubicBezTo>
                    <a:pt x="871" y="320"/>
                    <a:pt x="871" y="320"/>
                    <a:pt x="871" y="320"/>
                  </a:cubicBezTo>
                  <a:cubicBezTo>
                    <a:pt x="908" y="275"/>
                    <a:pt x="908" y="275"/>
                    <a:pt x="908" y="275"/>
                  </a:cubicBezTo>
                  <a:cubicBezTo>
                    <a:pt x="1628" y="275"/>
                    <a:pt x="1628" y="275"/>
                    <a:pt x="1628" y="275"/>
                  </a:cubicBezTo>
                  <a:cubicBezTo>
                    <a:pt x="1694" y="275"/>
                    <a:pt x="1742" y="213"/>
                    <a:pt x="1742" y="137"/>
                  </a:cubicBezTo>
                  <a:cubicBezTo>
                    <a:pt x="1742" y="61"/>
                    <a:pt x="1694" y="0"/>
                    <a:pt x="162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latin typeface="Arial" charset="0"/>
              </a:endParaRPr>
            </a:p>
          </p:txBody>
        </p:sp>
        <p:sp>
          <p:nvSpPr>
            <p:cNvPr id="21" name="Oval 27"/>
            <p:cNvSpPr>
              <a:spLocks noChangeArrowheads="1"/>
            </p:cNvSpPr>
            <p:nvPr/>
          </p:nvSpPr>
          <p:spPr bwMode="auto">
            <a:xfrm>
              <a:off x="2224882" y="2813050"/>
              <a:ext cx="7742236" cy="461963"/>
            </a:xfrm>
            <a:prstGeom prst="rect">
              <a:avLst/>
            </a:prstGeom>
            <a:noFill/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ru-RU" sz="2800" dirty="0" err="1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Lombok</a:t>
              </a:r>
              <a:r>
                <a:rPr lang="en-US" sz="2800" dirty="0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 </a:t>
              </a:r>
              <a:r>
                <a:rPr lang="ru-RU" sz="2800" dirty="0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избежал зависимости от </a:t>
              </a:r>
              <a:r>
                <a:rPr lang="en-US" sz="2800" b="1" dirty="0" err="1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java.desktop</a:t>
              </a:r>
              <a:endParaRPr lang="en-US" sz="2800" b="1" dirty="0">
                <a:solidFill>
                  <a:schemeClr val="tx1">
                    <a:lumMod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1757363" y="1481138"/>
            <a:ext cx="8677274" cy="1190625"/>
            <a:chOff x="1757363" y="1481138"/>
            <a:chExt cx="8677274" cy="1190625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1757363" y="1481138"/>
              <a:ext cx="8677274" cy="1190625"/>
            </a:xfrm>
            <a:custGeom>
              <a:avLst/>
              <a:gdLst/>
              <a:ahLst/>
              <a:cxnLst>
                <a:cxn ang="0">
                  <a:pos x="1628" y="0"/>
                </a:cxn>
                <a:cxn ang="0">
                  <a:pos x="114" y="0"/>
                </a:cxn>
                <a:cxn ang="0">
                  <a:pos x="0" y="137"/>
                </a:cxn>
                <a:cxn ang="0">
                  <a:pos x="114" y="275"/>
                </a:cxn>
                <a:cxn ang="0">
                  <a:pos x="835" y="275"/>
                </a:cxn>
                <a:cxn ang="0">
                  <a:pos x="871" y="319"/>
                </a:cxn>
                <a:cxn ang="0">
                  <a:pos x="908" y="275"/>
                </a:cxn>
                <a:cxn ang="0">
                  <a:pos x="1628" y="275"/>
                </a:cxn>
                <a:cxn ang="0">
                  <a:pos x="1742" y="137"/>
                </a:cxn>
                <a:cxn ang="0">
                  <a:pos x="1628" y="0"/>
                </a:cxn>
              </a:cxnLst>
              <a:rect l="0" t="0" r="r" b="b"/>
              <a:pathLst>
                <a:path w="1742" h="319">
                  <a:moveTo>
                    <a:pt x="1628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48" y="0"/>
                    <a:pt x="0" y="61"/>
                    <a:pt x="0" y="137"/>
                  </a:cubicBezTo>
                  <a:cubicBezTo>
                    <a:pt x="0" y="213"/>
                    <a:pt x="48" y="275"/>
                    <a:pt x="114" y="275"/>
                  </a:cubicBezTo>
                  <a:cubicBezTo>
                    <a:pt x="835" y="275"/>
                    <a:pt x="835" y="275"/>
                    <a:pt x="835" y="275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908" y="275"/>
                    <a:pt x="908" y="275"/>
                    <a:pt x="908" y="275"/>
                  </a:cubicBezTo>
                  <a:cubicBezTo>
                    <a:pt x="1628" y="275"/>
                    <a:pt x="1628" y="275"/>
                    <a:pt x="1628" y="275"/>
                  </a:cubicBezTo>
                  <a:cubicBezTo>
                    <a:pt x="1694" y="275"/>
                    <a:pt x="1742" y="213"/>
                    <a:pt x="1742" y="137"/>
                  </a:cubicBezTo>
                  <a:cubicBezTo>
                    <a:pt x="1742" y="61"/>
                    <a:pt x="1694" y="0"/>
                    <a:pt x="162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srgbClr val="000000">
                  <a:alpha val="26667"/>
                </a:srgb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latin typeface="Arial" charset="0"/>
              </a:endParaRPr>
            </a:p>
          </p:txBody>
        </p:sp>
        <p:sp>
          <p:nvSpPr>
            <p:cNvPr id="20" name="Oval 27"/>
            <p:cNvSpPr>
              <a:spLocks noChangeArrowheads="1"/>
            </p:cNvSpPr>
            <p:nvPr/>
          </p:nvSpPr>
          <p:spPr bwMode="auto">
            <a:xfrm>
              <a:off x="2224882" y="1749424"/>
              <a:ext cx="7742236" cy="461963"/>
            </a:xfrm>
            <a:prstGeom prst="rect">
              <a:avLst/>
            </a:prstGeom>
            <a:noFill/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JDK 9 </a:t>
              </a:r>
              <a:r>
                <a:rPr lang="ru-RU" sz="2800" dirty="0" smtClean="0">
                  <a:solidFill>
                    <a:schemeClr val="tx1">
                      <a:lumMod val="25000"/>
                    </a:schemeClr>
                  </a:solidFill>
                  <a:cs typeface="Arial"/>
                </a:rPr>
                <a:t>разложила классы по модулям</a:t>
              </a:r>
              <a:endParaRPr lang="en-US" sz="2800" dirty="0">
                <a:solidFill>
                  <a:schemeClr val="tx1">
                    <a:lumMod val="25000"/>
                  </a:schemeClr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65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Подробности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200" y="1481138"/>
            <a:ext cx="10515600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2200" dirty="0">
                <a:hlinkClick r:id="rId3"/>
              </a:rPr>
              <a:t>https://</a:t>
            </a:r>
            <a:r>
              <a:rPr lang="ru-RU" sz="2200" dirty="0" smtClean="0">
                <a:hlinkClick r:id="rId3"/>
              </a:rPr>
              <a:t>spring.io/blog/2019/01/23/spring-cloud-greenwich-release-is-now-available</a:t>
            </a:r>
            <a:r>
              <a:rPr lang="ru-RU" sz="2200" dirty="0" smtClean="0"/>
              <a:t> </a:t>
            </a:r>
            <a:endParaRPr lang="ru-RU" sz="2200" dirty="0"/>
          </a:p>
        </p:txBody>
      </p:sp>
      <p:pic>
        <p:nvPicPr>
          <p:cNvPr id="2050" name="Picture 2" descr="https://www.qrrd.ru/qr/c7c7155166159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2293937"/>
            <a:ext cx="234315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90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38200" y="1990725"/>
            <a:ext cx="10515600" cy="2876549"/>
          </a:xfrm>
        </p:spPr>
        <p:txBody>
          <a:bodyPr/>
          <a:lstStyle/>
          <a:p>
            <a:pPr algn="ctr"/>
            <a:r>
              <a:rPr lang="ru-RU" dirty="0"/>
              <a:t>В </a:t>
            </a:r>
            <a:r>
              <a:rPr lang="en-US" dirty="0"/>
              <a:t>Spring Cloud</a:t>
            </a:r>
            <a:r>
              <a:rPr lang="ru-RU" dirty="0"/>
              <a:t> </a:t>
            </a:r>
            <a:r>
              <a:rPr lang="en-US" dirty="0" smtClean="0"/>
              <a:t>Greenwich</a:t>
            </a:r>
            <a:br>
              <a:rPr lang="en-US" dirty="0" smtClean="0"/>
            </a:br>
            <a:r>
              <a:rPr lang="ru-RU" dirty="0" smtClean="0"/>
              <a:t>появились 2 </a:t>
            </a:r>
            <a:r>
              <a:rPr lang="ru-RU" dirty="0"/>
              <a:t>новых проекта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13</a:t>
            </a:fld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781175" y="2000250"/>
            <a:ext cx="863917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1776412" y="4867274"/>
            <a:ext cx="863917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72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Интегрирует </a:t>
            </a:r>
            <a:r>
              <a:rPr lang="en-US" dirty="0" smtClean="0"/>
              <a:t>Spring </a:t>
            </a:r>
            <a:r>
              <a:rPr lang="ru-RU" dirty="0" smtClean="0"/>
              <a:t>приложения с </a:t>
            </a:r>
            <a:r>
              <a:rPr lang="en-US" dirty="0" smtClean="0"/>
              <a:t>Google </a:t>
            </a:r>
            <a:r>
              <a:rPr lang="en-US" dirty="0"/>
              <a:t>Cloud </a:t>
            </a:r>
            <a:r>
              <a:rPr lang="en-US" dirty="0" smtClean="0"/>
              <a:t>Platform</a:t>
            </a:r>
            <a:endParaRPr lang="ru-RU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Умеет:</a:t>
            </a:r>
          </a:p>
          <a:p>
            <a:pPr marL="1143000" lvl="1" indent="-457200"/>
            <a:r>
              <a:rPr lang="en-US" dirty="0"/>
              <a:t>Spring Cloud </a:t>
            </a:r>
            <a:r>
              <a:rPr lang="en-US" dirty="0">
                <a:solidFill>
                  <a:schemeClr val="accent1"/>
                </a:solidFill>
              </a:rPr>
              <a:t>GCP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1"/>
                </a:solidFill>
              </a:rPr>
              <a:t>Pub/Sub</a:t>
            </a:r>
            <a:endParaRPr lang="ru-RU" dirty="0" smtClean="0">
              <a:solidFill>
                <a:schemeClr val="accent1"/>
              </a:solidFill>
            </a:endParaRPr>
          </a:p>
          <a:p>
            <a:pPr marL="1143000" lvl="1" indent="-457200"/>
            <a:r>
              <a:rPr lang="en-US" dirty="0"/>
              <a:t>Spring Data </a:t>
            </a:r>
            <a:r>
              <a:rPr lang="en-US" dirty="0">
                <a:solidFill>
                  <a:schemeClr val="accent1"/>
                </a:solidFill>
              </a:rPr>
              <a:t>Cloud </a:t>
            </a:r>
            <a:r>
              <a:rPr lang="en-US" dirty="0" smtClean="0">
                <a:solidFill>
                  <a:schemeClr val="accent1"/>
                </a:solidFill>
              </a:rPr>
              <a:t>SQL</a:t>
            </a:r>
            <a:endParaRPr lang="ru-RU" dirty="0" smtClean="0">
              <a:solidFill>
                <a:schemeClr val="accent1"/>
              </a:solidFill>
            </a:endParaRPr>
          </a:p>
          <a:p>
            <a:pPr marL="1143000" lvl="1" indent="-457200"/>
            <a:r>
              <a:rPr lang="en-US" dirty="0"/>
              <a:t>Spring Resource </a:t>
            </a:r>
            <a:r>
              <a:rPr lang="en-US" dirty="0" smtClean="0"/>
              <a:t>Abstraction</a:t>
            </a:r>
            <a:r>
              <a:rPr lang="ru-RU" dirty="0" smtClean="0"/>
              <a:t> для </a:t>
            </a:r>
            <a:r>
              <a:rPr lang="en-US" dirty="0" smtClean="0"/>
              <a:t>Google </a:t>
            </a:r>
            <a:r>
              <a:rPr lang="en-US" dirty="0">
                <a:solidFill>
                  <a:schemeClr val="accent1"/>
                </a:solidFill>
              </a:rPr>
              <a:t>Cloud Storage</a:t>
            </a:r>
            <a:endParaRPr lang="ru-RU" dirty="0" smtClean="0">
              <a:solidFill>
                <a:schemeClr val="accent1"/>
              </a:solidFill>
            </a:endParaRPr>
          </a:p>
          <a:p>
            <a:pPr marL="1143000" lvl="1" indent="-457200"/>
            <a:r>
              <a:rPr lang="en-US" dirty="0" smtClean="0"/>
              <a:t>Google </a:t>
            </a:r>
            <a:r>
              <a:rPr lang="en-US" dirty="0">
                <a:solidFill>
                  <a:schemeClr val="accent1"/>
                </a:solidFill>
              </a:rPr>
              <a:t>Cloud Vision </a:t>
            </a:r>
            <a:r>
              <a:rPr lang="en-US" dirty="0"/>
              <a:t>API </a:t>
            </a:r>
            <a:r>
              <a:rPr lang="en-US" dirty="0" smtClean="0"/>
              <a:t>Template</a:t>
            </a:r>
            <a:endParaRPr lang="ru-RU" dirty="0" smtClean="0"/>
          </a:p>
          <a:p>
            <a:pPr marL="1143000" lvl="1" indent="-457200"/>
            <a:r>
              <a:rPr lang="ru-RU" dirty="0" smtClean="0">
                <a:solidFill>
                  <a:schemeClr val="tx1">
                    <a:lumMod val="50000"/>
                  </a:schemeClr>
                </a:solidFill>
              </a:rPr>
              <a:t>… и другие страшные штуки</a:t>
            </a:r>
            <a:endParaRPr lang="ru-RU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Хорошо описан</a:t>
            </a:r>
            <a:r>
              <a:rPr lang="ru-RU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spring.io/projects/spring-cloud-gcp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Spring </a:t>
            </a:r>
            <a:r>
              <a:rPr lang="en-US" dirty="0"/>
              <a:t>Cloud </a:t>
            </a:r>
            <a:r>
              <a:rPr lang="en-US" dirty="0" smtClean="0"/>
              <a:t>GCP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237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Интегрирует </a:t>
            </a:r>
            <a:r>
              <a:rPr lang="en-US" dirty="0" smtClean="0"/>
              <a:t>Spring Cloud </a:t>
            </a:r>
            <a:r>
              <a:rPr lang="ru-RU" dirty="0" smtClean="0"/>
              <a:t>с </a:t>
            </a:r>
            <a:r>
              <a:rPr lang="ru-RU" dirty="0" err="1" smtClean="0"/>
              <a:t>нативными</a:t>
            </a:r>
            <a:r>
              <a:rPr lang="ru-RU" dirty="0" smtClean="0"/>
              <a:t> сервисами </a:t>
            </a:r>
            <a:r>
              <a:rPr lang="en-US" dirty="0" smtClean="0"/>
              <a:t>k8s</a:t>
            </a:r>
            <a:endParaRPr lang="ru-RU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Включает: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Discovery Client (</a:t>
            </a:r>
            <a:r>
              <a:rPr lang="en-US" dirty="0" smtClean="0">
                <a:solidFill>
                  <a:schemeClr val="accent1"/>
                </a:solidFill>
              </a:rPr>
              <a:t>Service</a:t>
            </a:r>
            <a:r>
              <a:rPr lang="en-US" dirty="0"/>
              <a:t>’</a:t>
            </a:r>
            <a:r>
              <a:rPr lang="en-US" dirty="0" smtClean="0"/>
              <a:t>s)</a:t>
            </a:r>
          </a:p>
          <a:p>
            <a:pPr marL="1143000" lvl="1" indent="-457200"/>
            <a:r>
              <a:rPr lang="en-US" dirty="0" err="1" smtClean="0"/>
              <a:t>Config</a:t>
            </a:r>
            <a:r>
              <a:rPr lang="en-US" dirty="0" smtClean="0"/>
              <a:t> (</a:t>
            </a:r>
            <a:r>
              <a:rPr lang="en-US" dirty="0" err="1" smtClean="0">
                <a:solidFill>
                  <a:schemeClr val="accent1"/>
                </a:solidFill>
              </a:rPr>
              <a:t>ConfigMap</a:t>
            </a:r>
            <a:r>
              <a:rPr lang="en-US" dirty="0" err="1"/>
              <a:t>’</a:t>
            </a:r>
            <a:r>
              <a:rPr lang="en-US" dirty="0" err="1" smtClean="0"/>
              <a:t>s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chemeClr val="accent1"/>
                </a:solidFill>
              </a:rPr>
              <a:t>Secret</a:t>
            </a:r>
            <a:r>
              <a:rPr lang="en-US" dirty="0"/>
              <a:t>’</a:t>
            </a:r>
            <a:r>
              <a:rPr lang="en-US" dirty="0" smtClean="0"/>
              <a:t>s)</a:t>
            </a:r>
          </a:p>
          <a:p>
            <a:pPr marL="1143000" lvl="1" indent="-457200"/>
            <a:r>
              <a:rPr lang="en-US" dirty="0" smtClean="0"/>
              <a:t>Ribbon (</a:t>
            </a:r>
            <a:r>
              <a:rPr lang="ru-RU" dirty="0" err="1" smtClean="0"/>
              <a:t>балансировщик</a:t>
            </a:r>
            <a:r>
              <a:rPr lang="ru-RU" dirty="0" smtClean="0"/>
              <a:t> на </a:t>
            </a:r>
            <a:r>
              <a:rPr lang="en-US" dirty="0" smtClean="0">
                <a:solidFill>
                  <a:schemeClr val="accent1"/>
                </a:solidFill>
              </a:rPr>
              <a:t>Endpoint</a:t>
            </a:r>
            <a:r>
              <a:rPr lang="en-US" dirty="0"/>
              <a:t>’</a:t>
            </a:r>
            <a:r>
              <a:rPr lang="en-US" dirty="0" smtClean="0"/>
              <a:t>s)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en-US" dirty="0" smtClean="0"/>
              <a:t>Spring Cloud </a:t>
            </a:r>
            <a:r>
              <a:rPr lang="en-US" dirty="0" err="1" smtClean="0"/>
              <a:t>Kubernetes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16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Детально описан тут: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4975" y="1796613"/>
            <a:ext cx="8782050" cy="3461866"/>
          </a:xfrm>
          <a:prstGeom prst="roundRect">
            <a:avLst>
              <a:gd name="adj" fmla="val 5111"/>
            </a:avLst>
          </a:prstGeom>
        </p:spPr>
      </p:pic>
      <p:sp>
        <p:nvSpPr>
          <p:cNvPr id="6" name="Прямоугольник 5"/>
          <p:cNvSpPr/>
          <p:nvPr/>
        </p:nvSpPr>
        <p:spPr>
          <a:xfrm>
            <a:off x="2185206" y="5258479"/>
            <a:ext cx="8393087" cy="315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spring.io/projects/spring-cloud-kubernetes</a:t>
            </a:r>
            <a:r>
              <a:rPr lang="en-US" sz="1400" dirty="0" smtClean="0"/>
              <a:t> </a:t>
            </a:r>
            <a:endParaRPr lang="ru-RU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322733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n w="12700">
                  <a:solidFill>
                    <a:schemeClr val="bg2"/>
                  </a:solidFill>
                </a:ln>
                <a:solidFill>
                  <a:schemeClr val="accent2"/>
                </a:solidFill>
              </a:rPr>
              <a:t>?</a:t>
            </a:r>
            <a:endParaRPr lang="ru-RU" sz="4800" b="1" dirty="0">
              <a:ln w="12700">
                <a:solidFill>
                  <a:schemeClr val="bg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991475" y="1481138"/>
            <a:ext cx="2459012" cy="315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03.03.19</a:t>
            </a:r>
            <a:endParaRPr lang="ru-RU" sz="1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1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чуть-чуть подробнее – тут: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5" name="Объект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Reference Doc: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cloud.spring.io/spring-cloud-kubernetes/single/spring-cloud-kubernetes.html</a:t>
            </a:r>
            <a:r>
              <a:rPr lang="ru-RU" sz="2000" dirty="0" smtClean="0"/>
              <a:t> </a:t>
            </a:r>
            <a:endParaRPr lang="en-US" sz="20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 smtClean="0"/>
              <a:t>JugNsk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r>
              <a:rPr lang="en-US" dirty="0" smtClean="0"/>
              <a:t> #6:</a:t>
            </a:r>
            <a:br>
              <a:rPr lang="en-US" dirty="0" smtClean="0"/>
            </a:b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youtu.be/qmerH25ttfQ</a:t>
            </a:r>
            <a:r>
              <a:rPr lang="ru-RU" sz="2000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775" y="3482648"/>
            <a:ext cx="2390775" cy="291815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6" name="Picture 2" descr="https://www.qrrd.ru/qr/c81c155200968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342900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7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ru-RU" dirty="0" err="1"/>
              <a:t>прототипировать</a:t>
            </a:r>
            <a:r>
              <a:rPr lang="ru-RU" dirty="0"/>
              <a:t> в целевых окружениях, если </a:t>
            </a:r>
            <a:r>
              <a:rPr lang="ru-RU" dirty="0" smtClean="0"/>
              <a:t>там: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19263"/>
            <a:ext cx="10515600" cy="2605087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accent1"/>
                </a:solidFill>
              </a:rPr>
              <a:t>особые</a:t>
            </a:r>
            <a:r>
              <a:rPr lang="ru-RU" dirty="0" smtClean="0"/>
              <a:t> </a:t>
            </a:r>
            <a:r>
              <a:rPr lang="ru-RU" dirty="0" err="1" smtClean="0"/>
              <a:t>фичи</a:t>
            </a:r>
            <a:r>
              <a:rPr lang="ru-RU" dirty="0" smtClean="0"/>
              <a:t> ОС?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accent1"/>
                </a:solidFill>
              </a:rPr>
              <a:t>и</a:t>
            </a:r>
            <a:r>
              <a:rPr lang="ru-RU" dirty="0" smtClean="0">
                <a:solidFill>
                  <a:schemeClr val="accent1"/>
                </a:solidFill>
              </a:rPr>
              <a:t>ная</a:t>
            </a:r>
            <a:r>
              <a:rPr lang="ru-RU" dirty="0" smtClean="0"/>
              <a:t> структура и права на ФС?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accent1"/>
                </a:solidFill>
              </a:rPr>
              <a:t>д</a:t>
            </a:r>
            <a:r>
              <a:rPr lang="ru-RU" dirty="0" smtClean="0">
                <a:solidFill>
                  <a:schemeClr val="accent1"/>
                </a:solidFill>
              </a:rPr>
              <a:t>ругой</a:t>
            </a:r>
            <a:r>
              <a:rPr lang="ru-RU" dirty="0" smtClean="0"/>
              <a:t> набор сетевых интерфейсов и доступов?</a:t>
            </a:r>
          </a:p>
        </p:txBody>
      </p:sp>
      <p:sp>
        <p:nvSpPr>
          <p:cNvPr id="4" name="Пятно 2 3"/>
          <p:cNvSpPr/>
          <p:nvPr/>
        </p:nvSpPr>
        <p:spPr>
          <a:xfrm>
            <a:off x="4800600" y="3933825"/>
            <a:ext cx="6553200" cy="2466975"/>
          </a:xfrm>
          <a:prstGeom prst="irregularSeal2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Roboto Slab" pitchFamily="2" charset="0"/>
                <a:ea typeface="Roboto Slab" pitchFamily="2" charset="0"/>
              </a:rPr>
              <a:t>JShell</a:t>
            </a:r>
            <a:r>
              <a:rPr lang="en-US" sz="2400" dirty="0">
                <a:latin typeface="Roboto Slab" pitchFamily="2" charset="0"/>
                <a:ea typeface="Roboto Slab" pitchFamily="2" charset="0"/>
              </a:rPr>
              <a:t> </a:t>
            </a:r>
            <a:r>
              <a:rPr lang="ru-RU" sz="2400" dirty="0" smtClean="0">
                <a:latin typeface="Roboto Slab" pitchFamily="2" charset="0"/>
                <a:ea typeface="Roboto Slab" pitchFamily="2" charset="0"/>
              </a:rPr>
              <a:t>в помощь!</a:t>
            </a:r>
            <a:endParaRPr lang="ru-RU" sz="2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49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JShell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Read-Evaluate-Print-Loop (</a:t>
            </a:r>
            <a:r>
              <a:rPr lang="en-US" dirty="0" smtClean="0">
                <a:solidFill>
                  <a:schemeClr val="accent1"/>
                </a:solidFill>
              </a:rPr>
              <a:t>REPL</a:t>
            </a:r>
            <a:r>
              <a:rPr lang="en-US" dirty="0" smtClean="0"/>
              <a:t>)</a:t>
            </a:r>
            <a:r>
              <a:rPr lang="ru-RU" dirty="0" smtClean="0"/>
              <a:t> оболочка для </a:t>
            </a:r>
            <a:r>
              <a:rPr lang="en-US" dirty="0" smtClean="0"/>
              <a:t>Java</a:t>
            </a:r>
          </a:p>
          <a:p>
            <a:pPr marL="0" indent="0">
              <a:buNone/>
            </a:pPr>
            <a:r>
              <a:rPr lang="ru-RU" dirty="0" smtClean="0"/>
              <a:t>Хорошо подходит для:</a:t>
            </a:r>
          </a:p>
          <a:p>
            <a:pPr marL="809625" lvl="1" indent="-352425"/>
            <a:r>
              <a:rPr lang="ru-RU" dirty="0" smtClean="0"/>
              <a:t>знакомства с языком</a:t>
            </a:r>
          </a:p>
          <a:p>
            <a:pPr marL="809625" lvl="1" indent="-352425"/>
            <a:r>
              <a:rPr lang="ru-RU" dirty="0" smtClean="0"/>
              <a:t>быстрого прототипирования </a:t>
            </a:r>
          </a:p>
          <a:p>
            <a:pPr marL="809625" lvl="1" indent="-352425"/>
            <a:r>
              <a:rPr lang="ru-RU" dirty="0" smtClean="0"/>
              <a:t>«прощупывания» новых библиотек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и еще кое для чего:</a:t>
            </a:r>
            <a:br>
              <a:rPr lang="ru-RU" dirty="0" smtClean="0"/>
            </a:br>
            <a:r>
              <a:rPr lang="en-US" dirty="0" smtClean="0">
                <a:hlinkClick r:id="rId3"/>
              </a:rPr>
              <a:t>https://www.infoq.com/articles/jshell-java-repl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820400" y="-13435"/>
            <a:ext cx="137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+mj-lt"/>
              </a:rPr>
              <a:t>Java 9+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JEP-222</a:t>
            </a:r>
            <a:endParaRPr lang="ru-RU" sz="2400" dirty="0"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162299" y="3266779"/>
            <a:ext cx="2790826" cy="323849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8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пишут в статьях</a:t>
            </a:r>
          </a:p>
        </p:txBody>
      </p:sp>
      <p:sp>
        <p:nvSpPr>
          <p:cNvPr id="6" name="Вертикальный свиток 5"/>
          <p:cNvSpPr/>
          <p:nvPr/>
        </p:nvSpPr>
        <p:spPr>
          <a:xfrm>
            <a:off x="3536950" y="2086372"/>
            <a:ext cx="5118100" cy="26852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Roboto Slab" pitchFamily="2" charset="0"/>
                <a:ea typeface="Roboto Slab" pitchFamily="2" charset="0"/>
              </a:rPr>
              <a:t>“To use Java 11</a:t>
            </a:r>
            <a:br>
              <a:rPr lang="en-US" sz="2800" dirty="0">
                <a:latin typeface="Roboto Slab" pitchFamily="2" charset="0"/>
                <a:ea typeface="Roboto Slab" pitchFamily="2" charset="0"/>
              </a:rPr>
            </a:br>
            <a:r>
              <a:rPr lang="en-US" sz="2800" dirty="0">
                <a:latin typeface="Roboto Slab" pitchFamily="2" charset="0"/>
                <a:ea typeface="Roboto Slab" pitchFamily="2" charset="0"/>
              </a:rPr>
              <a:t>just update to</a:t>
            </a:r>
            <a:br>
              <a:rPr lang="en-US" sz="2800" dirty="0">
                <a:latin typeface="Roboto Slab" pitchFamily="2" charset="0"/>
                <a:ea typeface="Roboto Slab" pitchFamily="2" charset="0"/>
              </a:rPr>
            </a:br>
            <a:r>
              <a:rPr lang="en-US" sz="2800" dirty="0">
                <a:latin typeface="Roboto Slab" pitchFamily="2" charset="0"/>
                <a:ea typeface="Roboto Slab" pitchFamily="2" charset="0"/>
              </a:rPr>
              <a:t>Gradle 5.0”</a:t>
            </a:r>
            <a:endParaRPr lang="ru-RU" sz="28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>
          <a:xfrm>
            <a:off x="11544300" y="6324601"/>
            <a:ext cx="438150" cy="365125"/>
          </a:xfrm>
        </p:spPr>
        <p:txBody>
          <a:bodyPr/>
          <a:lstStyle/>
          <a:p>
            <a:fld id="{2CD8B3CE-FF24-41D3-8F45-8A67DA9ADF5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3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запустить оболочку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538288"/>
            <a:ext cx="8820150" cy="3167062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sz="2400" dirty="0" err="1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</a:t>
            </a:r>
            <a:r>
              <a:rPr lang="en-US" sz="2400" dirty="0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jshellw</a:t>
            </a:r>
            <a:r>
              <a:rPr lang="en-US" sz="2400" dirty="0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mycontainer:jshellw</a:t>
            </a:r>
            <a:endParaRPr lang="en-US" sz="2400" dirty="0" smtClean="0">
              <a:solidFill>
                <a:schemeClr val="bg1">
                  <a:lumMod val="25000"/>
                  <a:lumOff val="7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sz="2400" dirty="0" err="1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mycontainer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chmod</a:t>
            </a:r>
            <a:r>
              <a:rPr lang="en-US" sz="2400" dirty="0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+x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jshellw</a:t>
            </a:r>
            <a:endParaRPr lang="en-US" sz="2400" dirty="0" smtClean="0">
              <a:solidFill>
                <a:schemeClr val="bg1">
                  <a:lumMod val="25000"/>
                  <a:lumOff val="7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sz="2400" dirty="0" err="1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docker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-it </a:t>
            </a:r>
            <a:r>
              <a:rPr lang="en-US" sz="2400" dirty="0" err="1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mycontainer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en-US" sz="2400" dirty="0" err="1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jshellw</a:t>
            </a:r>
            <a:r>
              <a:rPr lang="en-US" sz="2400" dirty="0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app.jar</a:t>
            </a:r>
          </a:p>
          <a:p>
            <a:pPr marL="0" indent="0">
              <a:lnSpc>
                <a:spcPct val="160000"/>
              </a:lnSpc>
              <a:spcBef>
                <a:spcPts val="1800"/>
              </a:spcBef>
              <a:buNone/>
            </a:pPr>
            <a:r>
              <a:rPr lang="en-US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fr-FR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 --source 11 </a:t>
            </a:r>
            <a:r>
              <a:rPr lang="fr-FR" sz="2400" dirty="0" smtClean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jshellw</a:t>
            </a:r>
            <a:r>
              <a:rPr lang="fr-FR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app.jar</a:t>
            </a:r>
            <a:endParaRPr lang="ru-RU" sz="2400" dirty="0">
              <a:solidFill>
                <a:schemeClr val="bg1">
                  <a:lumMod val="25000"/>
                  <a:lumOff val="7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183" y="3860006"/>
            <a:ext cx="647700" cy="6477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" b="9061"/>
          <a:stretch/>
        </p:blipFill>
        <p:spPr>
          <a:xfrm>
            <a:off x="10487025" y="2390775"/>
            <a:ext cx="794202" cy="647700"/>
          </a:xfrm>
          <a:prstGeom prst="rect">
            <a:avLst/>
          </a:prstGeom>
        </p:spPr>
      </p:pic>
      <p:sp>
        <p:nvSpPr>
          <p:cNvPr id="16" name="Правая фигурная скобка 15"/>
          <p:cNvSpPr/>
          <p:nvPr/>
        </p:nvSpPr>
        <p:spPr>
          <a:xfrm>
            <a:off x="9808937" y="1771650"/>
            <a:ext cx="258988" cy="165735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/>
          <p:cNvSpPr/>
          <p:nvPr/>
        </p:nvSpPr>
        <p:spPr>
          <a:xfrm>
            <a:off x="9808937" y="4010307"/>
            <a:ext cx="258988" cy="34709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235415" y="5089013"/>
            <a:ext cx="8251610" cy="138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  <a:buNone/>
            </a:pPr>
            <a:r>
              <a:rPr lang="en-US" sz="2400" dirty="0" err="1">
                <a:solidFill>
                  <a:schemeClr val="accent1"/>
                </a:solidFill>
              </a:rPr>
              <a:t>j</a:t>
            </a:r>
            <a:r>
              <a:rPr lang="en-US" sz="2400" dirty="0" err="1" smtClean="0">
                <a:solidFill>
                  <a:schemeClr val="accent1"/>
                </a:solidFill>
              </a:rPr>
              <a:t>shellw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– </a:t>
            </a:r>
            <a:r>
              <a:rPr lang="ru-RU" sz="2400" dirty="0" smtClean="0"/>
              <a:t>об</a:t>
            </a:r>
            <a:r>
              <a:rPr lang="ru-RU" sz="2400" dirty="0"/>
              <a:t>е</a:t>
            </a:r>
            <a:r>
              <a:rPr lang="ru-RU" sz="2400" dirty="0" smtClean="0"/>
              <a:t>ртка над </a:t>
            </a:r>
            <a:r>
              <a:rPr lang="en-US" sz="2400" dirty="0" err="1" smtClean="0"/>
              <a:t>JShell</a:t>
            </a:r>
            <a:r>
              <a:rPr lang="en-US" sz="2400" dirty="0" smtClean="0"/>
              <a:t> </a:t>
            </a:r>
            <a:r>
              <a:rPr lang="ru-RU" sz="2400" dirty="0" smtClean="0"/>
              <a:t>для запуска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с </a:t>
            </a:r>
            <a:r>
              <a:rPr lang="en-US" sz="2400" dirty="0" err="1" smtClean="0"/>
              <a:t>classpath</a:t>
            </a:r>
            <a:r>
              <a:rPr lang="en-US" sz="2400" dirty="0" smtClean="0"/>
              <a:t>’</a:t>
            </a:r>
            <a:r>
              <a:rPr lang="ru-RU" sz="2400" dirty="0" smtClean="0"/>
              <a:t>ом из </a:t>
            </a:r>
            <a:r>
              <a:rPr lang="en-US" sz="2400" dirty="0" smtClean="0"/>
              <a:t>Spring Boot Jar/War</a:t>
            </a:r>
          </a:p>
          <a:p>
            <a:pPr marL="0" lvl="1">
              <a:lnSpc>
                <a:spcPct val="120000"/>
              </a:lnSpc>
            </a:pPr>
            <a:r>
              <a:rPr lang="en-US" sz="2400" dirty="0" smtClean="0">
                <a:hlinkClick r:id="rId5"/>
              </a:rPr>
              <a:t>https://github.com/toparvion/springboot-jshell-adapter</a:t>
            </a:r>
            <a:r>
              <a:rPr lang="ru-RU" sz="2400" dirty="0" smtClean="0"/>
              <a:t> </a:t>
            </a:r>
            <a:endParaRPr lang="ru-RU" sz="2400" dirty="0"/>
          </a:p>
        </p:txBody>
      </p:sp>
      <p:pic>
        <p:nvPicPr>
          <p:cNvPr id="10" name="Picture 2" descr="https://www.qrrd.ru/qr/c7f1155183265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48276"/>
            <a:ext cx="1152524" cy="11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9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7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/>
                </a:solidFill>
              </a:rPr>
              <a:t>jshellw</a:t>
            </a:r>
            <a:r>
              <a:rPr lang="en-US" dirty="0" smtClean="0"/>
              <a:t> – </a:t>
            </a:r>
            <a:r>
              <a:rPr lang="en-US" dirty="0" err="1" smtClean="0"/>
              <a:t>SpringBoot</a:t>
            </a:r>
            <a:r>
              <a:rPr lang="en-US" dirty="0" smtClean="0"/>
              <a:t>-</a:t>
            </a:r>
            <a:r>
              <a:rPr lang="ru-RU" dirty="0" smtClean="0"/>
              <a:t>адаптер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en-US" dirty="0" err="1" smtClean="0"/>
              <a:t>JShell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6105525" y="5977056"/>
            <a:ext cx="5248275" cy="447675"/>
          </a:xfrm>
        </p:spPr>
        <p:txBody>
          <a:bodyPr/>
          <a:lstStyle/>
          <a:p>
            <a:r>
              <a:rPr lang="en-US" dirty="0" err="1" smtClean="0"/>
              <a:t>jshellw</a:t>
            </a:r>
            <a:endParaRPr lang="ru-RU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38200" y="1483518"/>
            <a:ext cx="10515600" cy="4493538"/>
          </a:xfrm>
          <a:prstGeom prst="rect">
            <a:avLst/>
          </a:prstGeom>
          <a:solidFill>
            <a:srgbClr val="282727"/>
          </a:solidFill>
          <a:ln w="9525">
            <a:solidFill>
              <a:schemeClr val="bg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#!/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usr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/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bin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/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java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 --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source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 11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/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import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...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/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SpringBootJShellAdapter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/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static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void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Source Code Pro" panose="020B0509030403020204" pitchFamily="49" charset="0"/>
              </a:rPr>
              <a:t>main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String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[]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args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) {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var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infPath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extractClasspathFiles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args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[0])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var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classpath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composeClasspathString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infPath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launchJShell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classpath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C5D3E2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...</a:t>
            </a:r>
            <a:b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76298" y="1571329"/>
            <a:ext cx="4648201" cy="323849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495425" y="3914775"/>
            <a:ext cx="8220075" cy="1009650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CDS: </a:t>
            </a:r>
            <a:r>
              <a:rPr lang="ru-RU" dirty="0"/>
              <a:t>и</a:t>
            </a:r>
            <a:r>
              <a:rPr lang="ru-RU" dirty="0" smtClean="0"/>
              <a:t>сторическая справка (</a:t>
            </a:r>
            <a:r>
              <a:rPr lang="en-US" dirty="0" err="1" smtClean="0"/>
              <a:t>HotSpot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22</a:t>
            </a:fld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/>
          </p:nvPr>
        </p:nvGraphicFramePr>
        <p:xfrm>
          <a:off x="757238" y="1481138"/>
          <a:ext cx="10677525" cy="454723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3133621"/>
                <a:gridCol w="7543904"/>
              </a:tblGrid>
              <a:tr h="757873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Эпоха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Событие</a:t>
                      </a:r>
                      <a:endParaRPr lang="ru-RU" sz="2800" dirty="0"/>
                    </a:p>
                  </a:txBody>
                  <a:tcPr anchor="ctr"/>
                </a:tc>
              </a:tr>
              <a:tr h="7578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JDK</a:t>
                      </a:r>
                      <a:r>
                        <a:rPr lang="ru-RU" sz="2800" dirty="0" smtClean="0"/>
                        <a:t> 1.</a:t>
                      </a:r>
                      <a:r>
                        <a:rPr lang="en-US" sz="2800" dirty="0" smtClean="0"/>
                        <a:t>5</a:t>
                      </a:r>
                      <a:endParaRPr lang="ru-RU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Первая (ограниченная) реализация</a:t>
                      </a:r>
                      <a:r>
                        <a:rPr lang="en-US" sz="2800" dirty="0" smtClean="0"/>
                        <a:t> CDS</a:t>
                      </a:r>
                      <a:endParaRPr lang="ru-RU" sz="2800" dirty="0"/>
                    </a:p>
                  </a:txBody>
                  <a:tcPr anchor="ctr"/>
                </a:tc>
              </a:tr>
              <a:tr h="7578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JDK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/>
                        <a:t>Добавлен </a:t>
                      </a:r>
                      <a:r>
                        <a:rPr lang="en-US" sz="2800" dirty="0" err="1" smtClean="0"/>
                        <a:t>AppCDS</a:t>
                      </a:r>
                      <a:r>
                        <a:rPr lang="en-US" sz="2800" dirty="0" smtClean="0"/>
                        <a:t> </a:t>
                      </a:r>
                      <a:r>
                        <a:rPr lang="ru-RU" sz="2800" dirty="0" smtClean="0"/>
                        <a:t>как </a:t>
                      </a:r>
                      <a:r>
                        <a:rPr lang="en-US" sz="2800" dirty="0" smtClean="0"/>
                        <a:t>commercial feature</a:t>
                      </a:r>
                    </a:p>
                  </a:txBody>
                  <a:tcPr anchor="ctr"/>
                </a:tc>
              </a:tr>
              <a:tr h="7578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OpenJDK</a:t>
                      </a:r>
                      <a:r>
                        <a:rPr lang="en-US" sz="2800" dirty="0" smtClean="0"/>
                        <a:t>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AppCDS</a:t>
                      </a:r>
                      <a:r>
                        <a:rPr lang="en-US" sz="2800" dirty="0" smtClean="0"/>
                        <a:t> </a:t>
                      </a:r>
                      <a:r>
                        <a:rPr lang="ru-RU" sz="2800" dirty="0" smtClean="0"/>
                        <a:t>доступен всем </a:t>
                      </a:r>
                      <a:r>
                        <a:rPr lang="en-US" sz="2800" dirty="0" smtClean="0"/>
                        <a:t>(</a:t>
                      </a:r>
                      <a:r>
                        <a:rPr lang="en-US" sz="2800" dirty="0" smtClean="0">
                          <a:hlinkClick r:id="rId3"/>
                        </a:rPr>
                        <a:t>JEP-310</a:t>
                      </a:r>
                      <a:r>
                        <a:rPr lang="en-US" sz="2800" dirty="0" smtClean="0"/>
                        <a:t>)</a:t>
                      </a:r>
                    </a:p>
                  </a:txBody>
                  <a:tcPr anchor="ctr"/>
                </a:tc>
              </a:tr>
              <a:tr h="7578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>
                          <a:solidFill>
                            <a:schemeClr val="accent1"/>
                          </a:solidFill>
                        </a:rPr>
                        <a:t>OpenJDK</a:t>
                      </a:r>
                      <a:r>
                        <a:rPr lang="en-US" sz="2800" dirty="0" smtClean="0">
                          <a:solidFill>
                            <a:schemeClr val="accent1"/>
                          </a:solidFill>
                        </a:rPr>
                        <a:t>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/>
                        <a:t>Поддержка </a:t>
                      </a:r>
                      <a:r>
                        <a:rPr lang="en-US" sz="2800" dirty="0" smtClean="0"/>
                        <a:t>module-path</a:t>
                      </a:r>
                      <a:r>
                        <a:rPr lang="ru-RU" sz="2800" dirty="0" smtClean="0"/>
                        <a:t>, слияние с </a:t>
                      </a:r>
                      <a:r>
                        <a:rPr lang="en-US" sz="2800" dirty="0" smtClean="0"/>
                        <a:t>CDS</a:t>
                      </a:r>
                    </a:p>
                  </a:txBody>
                  <a:tcPr anchor="ctr"/>
                </a:tc>
              </a:tr>
              <a:tr h="7578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OpenJDK</a:t>
                      </a:r>
                      <a:r>
                        <a:rPr lang="en-US" sz="2800" dirty="0" smtClean="0"/>
                        <a:t> 12</a:t>
                      </a:r>
                      <a:endParaRPr lang="ru-RU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err="1" smtClean="0"/>
                        <a:t>Ништяки</a:t>
                      </a:r>
                      <a:r>
                        <a:rPr lang="ru-RU" sz="2800" dirty="0" smtClean="0"/>
                        <a:t>++ (</a:t>
                      </a:r>
                      <a:r>
                        <a:rPr lang="en-US" sz="2800" dirty="0" smtClean="0">
                          <a:hlinkClick r:id="rId4"/>
                        </a:rPr>
                        <a:t>JDK-8207812</a:t>
                      </a:r>
                      <a:r>
                        <a:rPr lang="ru-RU" sz="2800" dirty="0" smtClean="0"/>
                        <a:t>, </a:t>
                      </a:r>
                      <a:r>
                        <a:rPr lang="en-US" sz="2800" dirty="0" smtClean="0">
                          <a:hlinkClick r:id="rId5"/>
                        </a:rPr>
                        <a:t>JDK-8192921</a:t>
                      </a:r>
                      <a:r>
                        <a:rPr lang="ru-RU" sz="2800" dirty="0" smtClean="0"/>
                        <a:t>)</a:t>
                      </a:r>
                      <a:endParaRPr lang="en-US" sz="28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06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1"/>
          <p:cNvSpPr txBox="1">
            <a:spLocks/>
          </p:cNvSpPr>
          <p:nvPr/>
        </p:nvSpPr>
        <p:spPr>
          <a:xfrm>
            <a:off x="495300" y="682094"/>
            <a:ext cx="5114925" cy="5493812"/>
          </a:xfrm>
          <a:prstGeom prst="rect">
            <a:avLst/>
          </a:prstGeom>
          <a:solidFill>
            <a:srgbClr val="282727"/>
          </a:solidFill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Погружение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Особенности перехода</a:t>
            </a:r>
          </a:p>
          <a:p>
            <a:pPr marL="1200150" lvl="1" indent="-514350"/>
            <a:r>
              <a:rPr lang="ru-RU" dirty="0" smtClean="0"/>
              <a:t>Сборка проекта</a:t>
            </a:r>
          </a:p>
          <a:p>
            <a:pPr marL="1200150" lvl="1" indent="-514350"/>
            <a:r>
              <a:rPr lang="ru-RU" dirty="0" smtClean="0"/>
              <a:t>Обновление </a:t>
            </a:r>
            <a:r>
              <a:rPr lang="en-US" dirty="0" smtClean="0"/>
              <a:t>Spring</a:t>
            </a:r>
            <a:endParaRPr lang="ru-RU" dirty="0" smtClean="0"/>
          </a:p>
          <a:p>
            <a:pPr marL="1200150" lvl="1" indent="-514350"/>
            <a:r>
              <a:rPr lang="en-US" dirty="0" smtClean="0"/>
              <a:t>Deployment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Новшества платформы</a:t>
            </a:r>
          </a:p>
          <a:p>
            <a:pPr marL="1200150" lvl="1" indent="-514350"/>
            <a:r>
              <a:rPr lang="en-US" dirty="0" err="1" smtClean="0"/>
              <a:t>JShell</a:t>
            </a:r>
            <a:endParaRPr lang="en-US" dirty="0" smtClean="0"/>
          </a:p>
          <a:p>
            <a:pPr marL="1200150" lvl="1" indent="-514350"/>
            <a:r>
              <a:rPr lang="en-US" dirty="0"/>
              <a:t>Single-File Programs</a:t>
            </a:r>
          </a:p>
          <a:p>
            <a:pPr marL="1200150" lvl="1" indent="-514350"/>
            <a:r>
              <a:rPr lang="en-US" dirty="0">
                <a:solidFill>
                  <a:schemeClr val="accent1"/>
                </a:solidFill>
              </a:rPr>
              <a:t>Class Data Sharing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Резюме</a:t>
            </a:r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Рисунок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5962648" y="-152400"/>
            <a:ext cx="6358467" cy="7153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39906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AppCDS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en-US" dirty="0"/>
              <a:t>Spring </a:t>
            </a:r>
            <a:r>
              <a:rPr lang="en-US" dirty="0" smtClean="0"/>
              <a:t>Boot: </a:t>
            </a:r>
            <a:r>
              <a:rPr lang="ru-RU" dirty="0"/>
              <a:t>в чем сложность?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23949" y="1606914"/>
            <a:ext cx="9944101" cy="3511157"/>
          </a:xfrm>
          <a:prstGeom prst="rect">
            <a:avLst/>
          </a:prstGeom>
          <a:solidFill>
            <a:schemeClr val="bg1"/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CDS/</a:t>
            </a:r>
            <a:r>
              <a:rPr lang="en-US" sz="36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AppCDS</a:t>
            </a:r>
            <a:r>
              <a:rPr lang="en-US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supports </a:t>
            </a: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archiving </a:t>
            </a:r>
            <a: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classes</a:t>
            </a:r>
            <a: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from </a:t>
            </a:r>
            <a:r>
              <a:rPr lang="en-US" sz="3600" dirty="0" smtClean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JAR</a:t>
            </a:r>
            <a:r>
              <a:rPr lang="ru-RU" sz="3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*</a:t>
            </a:r>
            <a:r>
              <a:rPr lang="en-US" sz="3600" dirty="0" smtClean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files </a:t>
            </a:r>
            <a:r>
              <a:rPr lang="en-US" sz="3600" dirty="0" smtClean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only</a:t>
            </a:r>
            <a:endParaRPr lang="ru-RU" sz="3600" dirty="0" smtClean="0">
              <a:solidFill>
                <a:schemeClr val="accent1"/>
              </a:solidFill>
              <a:latin typeface="Roboto Slab" pitchFamily="2" charset="0"/>
              <a:ea typeface="Roboto Slab" pitchFamily="2" charset="0"/>
            </a:endParaRP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 </a:t>
            </a:r>
            <a:r>
              <a:rPr lang="en-US" sz="36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classpath</a:t>
            </a: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used at archive creation time must be </a:t>
            </a:r>
            <a:r>
              <a:rPr lang="en-US" sz="360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the same as (or a prefix </a:t>
            </a:r>
            <a:r>
              <a:rPr lang="en-US" sz="3600" dirty="0" smtClean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of)</a:t>
            </a:r>
            <a:r>
              <a:rPr lang="ru-RU" sz="3600" dirty="0" smtClean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ru-RU" sz="3600" dirty="0" smtClean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36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classpath</a:t>
            </a:r>
            <a:r>
              <a:rPr lang="en-US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used at run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9488" y="770403"/>
            <a:ext cx="1362074" cy="386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 smtClean="0">
                <a:solidFill>
                  <a:schemeClr val="accent1"/>
                </a:solidFill>
                <a:latin typeface="Monotype Corsiva" panose="03010101010201010101" pitchFamily="66" charset="0"/>
              </a:rPr>
              <a:t>“</a:t>
            </a:r>
            <a:endParaRPr lang="ru-RU" sz="23900" b="1" dirty="0">
              <a:solidFill>
                <a:schemeClr val="accent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74963" y="5115923"/>
            <a:ext cx="8393087" cy="31547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docs.oracle.com/en/java/javase/11/tools/java.html</a:t>
            </a:r>
            <a:r>
              <a:rPr lang="ru-RU" sz="1400" dirty="0" smtClean="0"/>
              <a:t> </a:t>
            </a:r>
            <a:endParaRPr lang="ru-RU" sz="14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9" name="Облако 8"/>
          <p:cNvSpPr/>
          <p:nvPr/>
        </p:nvSpPr>
        <p:spPr>
          <a:xfrm>
            <a:off x="205608" y="5429249"/>
            <a:ext cx="4362450" cy="1200150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*</a:t>
            </a:r>
            <a:r>
              <a:rPr lang="ru-RU" sz="2400" dirty="0" smtClean="0">
                <a:solidFill>
                  <a:schemeClr val="accent1"/>
                </a:solidFill>
              </a:rPr>
              <a:t> Но не </a:t>
            </a:r>
            <a:r>
              <a:rPr lang="en-US" sz="2400" dirty="0" smtClean="0">
                <a:solidFill>
                  <a:schemeClr val="accent1"/>
                </a:solidFill>
              </a:rPr>
              <a:t>“über” JAR!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AppCDS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en-US" dirty="0"/>
              <a:t>Spring </a:t>
            </a:r>
            <a:r>
              <a:rPr lang="en-US" dirty="0" smtClean="0"/>
              <a:t>Boot: </a:t>
            </a:r>
            <a:r>
              <a:rPr lang="ru-RU" dirty="0" smtClean="0"/>
              <a:t>варианты исхода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295899" y="5381402"/>
            <a:ext cx="5705476" cy="132802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/>
              <a:t>An</a:t>
            </a:r>
            <a:r>
              <a:rPr lang="ru-RU" sz="2400" dirty="0"/>
              <a:t> </a:t>
            </a:r>
            <a:r>
              <a:rPr lang="ru-RU" sz="2400" dirty="0" err="1">
                <a:solidFill>
                  <a:schemeClr val="accent2"/>
                </a:solidFill>
              </a:rPr>
              <a:t>error</a:t>
            </a:r>
            <a:r>
              <a:rPr lang="ru-RU" sz="2400" dirty="0">
                <a:solidFill>
                  <a:schemeClr val="accent2"/>
                </a:solidFill>
              </a:rPr>
              <a:t> </a:t>
            </a:r>
            <a:r>
              <a:rPr lang="ru-RU" sz="2400" dirty="0" err="1"/>
              <a:t>has</a:t>
            </a:r>
            <a:r>
              <a:rPr lang="ru-RU" sz="2400" dirty="0"/>
              <a:t> </a:t>
            </a:r>
            <a:r>
              <a:rPr lang="ru-RU" sz="2400" dirty="0" err="1"/>
              <a:t>occurred</a:t>
            </a:r>
            <a:r>
              <a:rPr lang="ru-RU" sz="2400" dirty="0"/>
              <a:t> </a:t>
            </a:r>
            <a:r>
              <a:rPr lang="ru-RU" sz="2400" dirty="0" err="1"/>
              <a:t>while</a:t>
            </a:r>
            <a:r>
              <a:rPr lang="ru-RU" sz="2400" dirty="0"/>
              <a:t> </a:t>
            </a:r>
            <a:r>
              <a:rPr lang="ru-RU" sz="2400" dirty="0" err="1"/>
              <a:t>processing</a:t>
            </a:r>
            <a:r>
              <a:rPr lang="ru-RU" sz="2400" dirty="0"/>
              <a:t> </a:t>
            </a:r>
            <a:r>
              <a:rPr lang="ru-RU" sz="2400" dirty="0" err="1"/>
              <a:t>the</a:t>
            </a:r>
            <a:r>
              <a:rPr lang="ru-RU" sz="2400" dirty="0"/>
              <a:t> </a:t>
            </a:r>
            <a:r>
              <a:rPr lang="ru-RU" sz="2400" dirty="0" err="1"/>
              <a:t>shared</a:t>
            </a:r>
            <a:r>
              <a:rPr lang="ru-RU" sz="2400" dirty="0"/>
              <a:t> </a:t>
            </a:r>
            <a:r>
              <a:rPr lang="ru-RU" sz="2400" dirty="0" err="1"/>
              <a:t>archive</a:t>
            </a:r>
            <a:r>
              <a:rPr lang="ru-RU" sz="2400" dirty="0"/>
              <a:t> </a:t>
            </a:r>
            <a:r>
              <a:rPr lang="ru-RU" sz="2400" dirty="0" err="1"/>
              <a:t>file</a:t>
            </a:r>
            <a:r>
              <a:rPr lang="ru-RU" sz="2400" dirty="0"/>
              <a:t>.</a:t>
            </a:r>
          </a:p>
          <a:p>
            <a:r>
              <a:rPr lang="ru-RU" sz="2400" dirty="0" err="1"/>
              <a:t>Required</a:t>
            </a:r>
            <a:r>
              <a:rPr lang="ru-RU" sz="2400" dirty="0"/>
              <a:t> </a:t>
            </a:r>
            <a:r>
              <a:rPr lang="ru-RU" sz="2400" dirty="0" err="1"/>
              <a:t>classpath</a:t>
            </a:r>
            <a:r>
              <a:rPr lang="ru-RU" sz="2400" dirty="0"/>
              <a:t> </a:t>
            </a:r>
            <a:r>
              <a:rPr lang="ru-RU" sz="2400" dirty="0" err="1"/>
              <a:t>entry</a:t>
            </a:r>
            <a:r>
              <a:rPr lang="ru-RU" sz="2400" dirty="0"/>
              <a:t> </a:t>
            </a:r>
            <a:r>
              <a:rPr lang="ru-RU" sz="2400" dirty="0" err="1"/>
              <a:t>does</a:t>
            </a:r>
            <a:r>
              <a:rPr lang="ru-RU" sz="2400" dirty="0"/>
              <a:t> </a:t>
            </a:r>
            <a:r>
              <a:rPr lang="ru-RU" sz="2400" dirty="0" err="1"/>
              <a:t>not</a:t>
            </a:r>
            <a:r>
              <a:rPr lang="ru-RU" sz="2400" dirty="0"/>
              <a:t> </a:t>
            </a:r>
            <a:r>
              <a:rPr lang="ru-RU" sz="2400" dirty="0" err="1"/>
              <a:t>exist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5" name="Двойная волна 4"/>
          <p:cNvSpPr/>
          <p:nvPr/>
        </p:nvSpPr>
        <p:spPr>
          <a:xfrm>
            <a:off x="138112" y="4393246"/>
            <a:ext cx="6453188" cy="1104245"/>
          </a:xfrm>
          <a:prstGeom prst="doubleWav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solidFill>
                  <a:schemeClr val="accent2">
                    <a:lumMod val="75000"/>
                  </a:schemeClr>
                </a:solidFill>
              </a:rPr>
              <a:t>Error</a:t>
            </a:r>
            <a:r>
              <a:rPr lang="ru-RU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u-RU" sz="2400" dirty="0" err="1"/>
              <a:t>occurred</a:t>
            </a:r>
            <a:r>
              <a:rPr lang="ru-RU" sz="2400" dirty="0"/>
              <a:t> </a:t>
            </a:r>
            <a:r>
              <a:rPr lang="ru-RU" sz="2400" dirty="0" err="1"/>
              <a:t>during</a:t>
            </a:r>
            <a:r>
              <a:rPr lang="ru-RU" sz="2400" dirty="0"/>
              <a:t> </a:t>
            </a:r>
            <a:r>
              <a:rPr lang="ru-RU" sz="2400" dirty="0" err="1"/>
              <a:t>initialization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VM</a:t>
            </a:r>
          </a:p>
          <a:p>
            <a:r>
              <a:rPr lang="ru-RU" sz="2400" dirty="0" err="1"/>
              <a:t>Cannot</a:t>
            </a:r>
            <a:r>
              <a:rPr lang="ru-RU" sz="2400" dirty="0"/>
              <a:t> </a:t>
            </a:r>
            <a:r>
              <a:rPr lang="ru-RU" sz="2400" dirty="0" err="1"/>
              <a:t>have</a:t>
            </a:r>
            <a:r>
              <a:rPr lang="ru-RU" sz="2400" dirty="0"/>
              <a:t> </a:t>
            </a:r>
            <a:r>
              <a:rPr lang="ru-RU" sz="2400" dirty="0" err="1"/>
              <a:t>non-empty</a:t>
            </a:r>
            <a:r>
              <a:rPr lang="ru-RU" sz="2400" dirty="0"/>
              <a:t> </a:t>
            </a:r>
            <a:r>
              <a:rPr lang="ru-RU" sz="2400" dirty="0" err="1"/>
              <a:t>directory</a:t>
            </a:r>
            <a:r>
              <a:rPr lang="ru-RU" sz="2400" dirty="0"/>
              <a:t> </a:t>
            </a:r>
            <a:r>
              <a:rPr lang="ru-RU" sz="2400" dirty="0" err="1"/>
              <a:t>in</a:t>
            </a:r>
            <a:r>
              <a:rPr lang="ru-RU" sz="2400" dirty="0"/>
              <a:t> </a:t>
            </a:r>
            <a:r>
              <a:rPr lang="ru-RU" sz="2400" dirty="0" err="1"/>
              <a:t>paths</a:t>
            </a:r>
            <a:endParaRPr lang="ru-RU" sz="2400" dirty="0"/>
          </a:p>
        </p:txBody>
      </p:sp>
      <p:sp>
        <p:nvSpPr>
          <p:cNvPr id="7" name="Облако 6"/>
          <p:cNvSpPr/>
          <p:nvPr/>
        </p:nvSpPr>
        <p:spPr>
          <a:xfrm>
            <a:off x="5541168" y="2701307"/>
            <a:ext cx="6500814" cy="2389406"/>
          </a:xfrm>
          <a:prstGeom prst="cloud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Internal</a:t>
            </a:r>
            <a:r>
              <a:rPr lang="ru-RU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Error</a:t>
            </a:r>
            <a:r>
              <a:rPr lang="ru-RU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… #  </a:t>
            </a:r>
            <a:r>
              <a:rPr lang="ru-RU" sz="2400" dirty="0" err="1">
                <a:solidFill>
                  <a:schemeClr val="tx1"/>
                </a:solidFill>
              </a:rPr>
              <a:t>guarantee</a:t>
            </a:r>
            <a:r>
              <a:rPr lang="ru-RU" sz="2400" dirty="0">
                <a:solidFill>
                  <a:schemeClr val="tx1"/>
                </a:solidFill>
              </a:rPr>
              <a:t>(</a:t>
            </a:r>
            <a:r>
              <a:rPr lang="ru-RU" sz="2400" dirty="0" err="1">
                <a:solidFill>
                  <a:schemeClr val="tx1"/>
                </a:solidFill>
              </a:rPr>
              <a:t>ik</a:t>
            </a:r>
            <a:r>
              <a:rPr lang="ru-RU" sz="2400" dirty="0">
                <a:solidFill>
                  <a:schemeClr val="tx1"/>
                </a:solidFill>
              </a:rPr>
              <a:t>-&gt;</a:t>
            </a:r>
            <a:r>
              <a:rPr lang="ru-RU" sz="2400" dirty="0" err="1">
                <a:solidFill>
                  <a:schemeClr val="tx1"/>
                </a:solidFill>
              </a:rPr>
              <a:t>loader_type</a:t>
            </a:r>
            <a:r>
              <a:rPr lang="ru-RU" sz="2400" dirty="0">
                <a:solidFill>
                  <a:schemeClr val="tx1"/>
                </a:solidFill>
              </a:rPr>
              <a:t>() != 0) </a:t>
            </a:r>
            <a:r>
              <a:rPr lang="ru-RU" sz="2400" dirty="0" err="1">
                <a:solidFill>
                  <a:schemeClr val="tx1"/>
                </a:solidFill>
              </a:rPr>
              <a:t>failed</a:t>
            </a:r>
            <a:r>
              <a:rPr lang="ru-RU" sz="2400" dirty="0">
                <a:solidFill>
                  <a:schemeClr val="tx1"/>
                </a:solidFill>
              </a:rPr>
              <a:t>: </a:t>
            </a:r>
            <a:r>
              <a:rPr lang="ru-RU" sz="2400" dirty="0" err="1">
                <a:solidFill>
                  <a:schemeClr val="tx1"/>
                </a:solidFill>
              </a:rPr>
              <a:t>Class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loader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type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must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be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set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for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this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class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Пятно 2 7"/>
          <p:cNvSpPr/>
          <p:nvPr/>
        </p:nvSpPr>
        <p:spPr>
          <a:xfrm>
            <a:off x="-1828800" y="35201"/>
            <a:ext cx="11987211" cy="4358045"/>
          </a:xfrm>
          <a:prstGeom prst="irregularSeal2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# </a:t>
            </a:r>
            <a:r>
              <a:rPr lang="ru-RU" sz="2400" dirty="0" smtClean="0"/>
              <a:t>A </a:t>
            </a:r>
            <a:r>
              <a:rPr lang="ru-RU" sz="2400" dirty="0" err="1">
                <a:solidFill>
                  <a:schemeClr val="tx1"/>
                </a:solidFill>
              </a:rPr>
              <a:t>fatal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error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/>
              <a:t>has</a:t>
            </a:r>
            <a:r>
              <a:rPr lang="ru-RU" sz="2400" dirty="0"/>
              <a:t> </a:t>
            </a:r>
            <a:r>
              <a:rPr lang="ru-RU" sz="2400" dirty="0" err="1"/>
              <a:t>been</a:t>
            </a:r>
            <a:r>
              <a:rPr lang="ru-RU" sz="2400" dirty="0"/>
              <a:t> </a:t>
            </a:r>
            <a:r>
              <a:rPr lang="ru-RU" sz="2400" dirty="0" err="1"/>
              <a:t>detected</a:t>
            </a:r>
            <a:r>
              <a:rPr lang="ru-RU" sz="2400" dirty="0"/>
              <a:t> </a:t>
            </a:r>
            <a:r>
              <a:rPr lang="ru-RU" sz="2400" dirty="0" err="1"/>
              <a:t>by</a:t>
            </a:r>
            <a:r>
              <a:rPr lang="ru-RU" sz="2400" dirty="0"/>
              <a:t> </a:t>
            </a:r>
            <a:r>
              <a:rPr lang="ru-RU" sz="2400" dirty="0" err="1"/>
              <a:t>the</a:t>
            </a:r>
            <a:r>
              <a:rPr lang="ru-RU" sz="2400" dirty="0"/>
              <a:t> </a:t>
            </a:r>
            <a:r>
              <a:rPr lang="ru-RU" sz="2400" dirty="0" err="1"/>
              <a:t>Java</a:t>
            </a:r>
            <a:r>
              <a:rPr lang="ru-RU" sz="2400" dirty="0"/>
              <a:t> </a:t>
            </a:r>
            <a:r>
              <a:rPr lang="ru-RU" sz="2400" dirty="0" err="1"/>
              <a:t>Runtime</a:t>
            </a:r>
            <a:r>
              <a:rPr lang="ru-RU" sz="2400" dirty="0"/>
              <a:t> </a:t>
            </a:r>
            <a:r>
              <a:rPr lang="ru-RU" sz="2400" dirty="0" err="1"/>
              <a:t>Environment</a:t>
            </a:r>
            <a:r>
              <a:rPr lang="ru-RU" sz="2400" dirty="0"/>
              <a:t>:</a:t>
            </a:r>
          </a:p>
          <a:p>
            <a:r>
              <a:rPr lang="ru-RU" sz="2400" dirty="0"/>
              <a:t>#</a:t>
            </a:r>
          </a:p>
          <a:p>
            <a:r>
              <a:rPr lang="ru-RU" sz="2400" dirty="0"/>
              <a:t>#  EXCEPTION_ACCESS_VIOLATION (0xc0000005</a:t>
            </a:r>
            <a:r>
              <a:rPr lang="ru-RU" sz="2400" dirty="0" smtClean="0"/>
              <a:t>) </a:t>
            </a:r>
            <a:r>
              <a:rPr lang="en-US" sz="2400" dirty="0"/>
              <a:t>at </a:t>
            </a:r>
            <a:r>
              <a:rPr lang="en-US" sz="2400" dirty="0" smtClean="0"/>
              <a:t>pc=0x000000</a:t>
            </a:r>
            <a:r>
              <a:rPr lang="ru-RU" sz="2400" dirty="0" smtClean="0"/>
              <a:t>…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535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Задача: максимально </a:t>
            </a:r>
            <a:r>
              <a:rPr lang="ru-RU" dirty="0" err="1" smtClean="0"/>
              <a:t>переиспользовать</a:t>
            </a:r>
            <a:r>
              <a:rPr lang="ru-RU" dirty="0" smtClean="0"/>
              <a:t> </a:t>
            </a:r>
            <a:r>
              <a:rPr lang="ru-RU" dirty="0" smtClean="0">
                <a:solidFill>
                  <a:schemeClr val="accent1"/>
                </a:solidFill>
              </a:rPr>
              <a:t>классы </a:t>
            </a:r>
            <a:r>
              <a:rPr lang="en-US" dirty="0" smtClean="0">
                <a:solidFill>
                  <a:schemeClr val="accent1"/>
                </a:solidFill>
              </a:rPr>
              <a:t>JDK</a:t>
            </a:r>
            <a:endParaRPr lang="ru-RU" dirty="0" smtClean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accent1"/>
                </a:solidFill>
              </a:rPr>
              <a:t>Микросервис</a:t>
            </a:r>
            <a:r>
              <a:rPr lang="ru-RU" dirty="0" smtClean="0"/>
              <a:t> на </a:t>
            </a:r>
            <a:r>
              <a:rPr lang="en-US" dirty="0" smtClean="0"/>
              <a:t>Spring Boot &amp; Cloud </a:t>
            </a:r>
            <a:r>
              <a:rPr lang="ru-RU" dirty="0" smtClean="0"/>
              <a:t>(</a:t>
            </a:r>
            <a:r>
              <a:rPr lang="en-US" dirty="0" err="1" smtClean="0"/>
              <a:t>Zuul</a:t>
            </a:r>
            <a:r>
              <a:rPr lang="ru-RU" dirty="0" smtClean="0"/>
              <a:t>)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Только </a:t>
            </a:r>
            <a:r>
              <a:rPr lang="ru-RU" dirty="0" smtClean="0">
                <a:solidFill>
                  <a:schemeClr val="accent1"/>
                </a:solidFill>
              </a:rPr>
              <a:t>запуск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</a:t>
            </a:r>
            <a:r>
              <a:rPr lang="ru-RU" dirty="0" smtClean="0"/>
              <a:t>локально</a:t>
            </a:r>
            <a:r>
              <a:rPr lang="en-US" dirty="0"/>
              <a:t>, JDK </a:t>
            </a:r>
            <a:r>
              <a:rPr lang="en-US" dirty="0" smtClean="0"/>
              <a:t>11</a:t>
            </a:r>
            <a:r>
              <a:rPr lang="ru-RU" dirty="0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Мониторинг: </a:t>
            </a:r>
            <a:r>
              <a:rPr lang="en-US" dirty="0" err="1" smtClean="0">
                <a:solidFill>
                  <a:schemeClr val="accent1"/>
                </a:solidFill>
              </a:rPr>
              <a:t>VisualVM</a:t>
            </a:r>
            <a:endParaRPr lang="en-US" dirty="0" smtClean="0">
              <a:solidFill>
                <a:schemeClr val="accent1"/>
              </a:solidFill>
              <a:latin typeface="Source Code Pro" panose="020B050903040302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«Чистый» </a:t>
            </a:r>
            <a:r>
              <a:rPr lang="en-US" dirty="0" smtClean="0"/>
              <a:t>CDS: </a:t>
            </a:r>
            <a:r>
              <a:rPr lang="ru-RU" dirty="0" smtClean="0"/>
              <a:t>условия эксперимента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27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81137"/>
            <a:ext cx="10515601" cy="4299763"/>
          </a:xfrm>
          <a:prstGeom prst="roundRect">
            <a:avLst>
              <a:gd name="adj" fmla="val 1825"/>
            </a:avLst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«Голый» запуск (</a:t>
            </a:r>
            <a:r>
              <a:rPr lang="en-US" dirty="0" smtClean="0">
                <a:latin typeface="Source Code Pro" panose="020B0509030403020204" pitchFamily="49" charset="0"/>
              </a:rPr>
              <a:t>-</a:t>
            </a:r>
            <a:r>
              <a:rPr lang="en-US" dirty="0" err="1" smtClean="0">
                <a:latin typeface="Source Code Pro" panose="020B0509030403020204" pitchFamily="49" charset="0"/>
              </a:rPr>
              <a:t>Xshare:</a:t>
            </a:r>
            <a:r>
              <a:rPr lang="en-US" dirty="0" err="1" smtClean="0">
                <a:solidFill>
                  <a:schemeClr val="accent1"/>
                </a:solidFill>
                <a:latin typeface="Source Code Pro" panose="020B0509030403020204" pitchFamily="49" charset="0"/>
              </a:rPr>
              <a:t>off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438401" y="2338387"/>
            <a:ext cx="3419474" cy="1000125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Total    loaded: 12 968</a:t>
            </a:r>
            <a:br>
              <a:rPr lang="en-US" sz="2400" dirty="0" smtClean="0"/>
            </a:br>
            <a:r>
              <a:rPr lang="en-US" sz="2400" dirty="0" smtClean="0"/>
              <a:t>Shared loaded: 0</a:t>
            </a:r>
            <a:endParaRPr lang="ru-RU" sz="2400" dirty="0"/>
          </a:p>
        </p:txBody>
      </p:sp>
      <p:sp>
        <p:nvSpPr>
          <p:cNvPr id="10" name="Стрелка углом 9"/>
          <p:cNvSpPr/>
          <p:nvPr/>
        </p:nvSpPr>
        <p:spPr>
          <a:xfrm rot="5400000" flipV="1">
            <a:off x="5037424" y="4399856"/>
            <a:ext cx="1095981" cy="754469"/>
          </a:xfrm>
          <a:prstGeom prst="bentArrow">
            <a:avLst/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Облако 7"/>
          <p:cNvSpPr/>
          <p:nvPr/>
        </p:nvSpPr>
        <p:spPr>
          <a:xfrm>
            <a:off x="5857875" y="3754844"/>
            <a:ext cx="5372100" cy="1200150"/>
          </a:xfrm>
          <a:prstGeom prst="cloud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Видите </a:t>
            </a:r>
            <a:r>
              <a:rPr lang="ru-RU" sz="2400" dirty="0" smtClean="0">
                <a:solidFill>
                  <a:srgbClr val="0984C5"/>
                </a:solidFill>
              </a:rPr>
              <a:t>синюю</a:t>
            </a:r>
            <a:r>
              <a:rPr lang="ru-RU" sz="2400" dirty="0" smtClean="0"/>
              <a:t> линию?</a:t>
            </a:r>
            <a:br>
              <a:rPr lang="ru-RU" sz="2400" dirty="0" smtClean="0"/>
            </a:br>
            <a:r>
              <a:rPr lang="ru-RU" sz="2400" dirty="0" smtClean="0"/>
              <a:t>А она есть!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66776" y="1500186"/>
            <a:ext cx="1362074" cy="204789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048375" y="1500186"/>
            <a:ext cx="1276348" cy="204789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5767388" y="1704975"/>
            <a:ext cx="280988" cy="633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228850" y="1720850"/>
            <a:ext cx="333375" cy="617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9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простейшего дампа классов </a:t>
            </a:r>
            <a:r>
              <a:rPr lang="en-US" dirty="0" smtClean="0"/>
              <a:t>JDK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838200" y="1484768"/>
            <a:ext cx="10515600" cy="3931326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Source Code Pro" panose="020B0509030403020204" pitchFamily="49" charset="0"/>
              </a:rPr>
              <a:t>$ </a:t>
            </a:r>
            <a:r>
              <a:rPr lang="en-US" sz="2200" dirty="0" err="1">
                <a:latin typeface="Source Code Pro" panose="020B0509030403020204" pitchFamily="49" charset="0"/>
              </a:rPr>
              <a:t>sudo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 smtClean="0">
                <a:latin typeface="Source Code Pro" panose="020B0509030403020204" pitchFamily="49" charset="0"/>
              </a:rPr>
              <a:t>java </a:t>
            </a:r>
            <a:r>
              <a:rPr lang="en-US" sz="2200" dirty="0">
                <a:solidFill>
                  <a:schemeClr val="accent1"/>
                </a:solidFill>
                <a:latin typeface="Source Code Pro" panose="020B0509030403020204" pitchFamily="49" charset="0"/>
              </a:rPr>
              <a:t>-</a:t>
            </a:r>
            <a:r>
              <a:rPr lang="en-US" sz="22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Xshare:dump</a:t>
            </a:r>
            <a:endParaRPr lang="en-US" sz="2200" dirty="0">
              <a:solidFill>
                <a:schemeClr val="accent1"/>
              </a:solidFill>
              <a:latin typeface="Source Code Pro" panose="020B0509030403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</a:rPr>
              <a:t># ...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Code Pro" panose="020B0509030403020204" pitchFamily="49" charset="0"/>
              </a:rPr>
              <a:t>Loading classes to share: done</a:t>
            </a:r>
            <a:r>
              <a:rPr lang="en-US" sz="2200" dirty="0" smtClean="0">
                <a:latin typeface="Source Code Pro" panose="020B0509030403020204" pitchFamily="49" charset="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Code Pro" panose="020B0509030403020204" pitchFamily="49" charset="0"/>
              </a:rPr>
              <a:t>Number of classes </a:t>
            </a:r>
            <a:r>
              <a:rPr lang="en-US" sz="2200" dirty="0" smtClean="0">
                <a:latin typeface="Source Code Pro" panose="020B0509030403020204" pitchFamily="49" charset="0"/>
              </a:rPr>
              <a:t>1216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</a:rPr>
              <a:t># ...</a:t>
            </a:r>
          </a:p>
          <a:p>
            <a:pPr>
              <a:spcBef>
                <a:spcPts val="1800"/>
              </a:spcBef>
            </a:pPr>
            <a:r>
              <a:rPr lang="en-US" sz="2200" dirty="0">
                <a:latin typeface="Source Code Pro" panose="020B0509030403020204" pitchFamily="49" charset="0"/>
              </a:rPr>
              <a:t>$</a:t>
            </a:r>
            <a:r>
              <a:rPr lang="en-US" sz="2200" dirty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2200" dirty="0">
                <a:latin typeface="Source Code Pro" panose="020B0509030403020204" pitchFamily="49" charset="0"/>
              </a:rPr>
              <a:t>cd $JAVA_HOME/lib/server</a:t>
            </a:r>
          </a:p>
          <a:p>
            <a:pPr>
              <a:spcBef>
                <a:spcPts val="1800"/>
              </a:spcBef>
            </a:pPr>
            <a:r>
              <a:rPr lang="en-US" sz="2200" dirty="0">
                <a:latin typeface="Source Code Pro" panose="020B0509030403020204" pitchFamily="49" charset="0"/>
              </a:rPr>
              <a:t>$</a:t>
            </a:r>
            <a:r>
              <a:rPr lang="en-US" sz="2200" dirty="0">
                <a:solidFill>
                  <a:schemeClr val="accent1"/>
                </a:solidFill>
                <a:latin typeface="Source Code Pro" panose="020B0509030403020204" pitchFamily="49" charset="0"/>
              </a:rPr>
              <a:t> </a:t>
            </a:r>
            <a:r>
              <a:rPr lang="en-US" sz="2200" dirty="0" err="1">
                <a:latin typeface="Source Code Pro" panose="020B0509030403020204" pitchFamily="49" charset="0"/>
              </a:rPr>
              <a:t>ls</a:t>
            </a:r>
            <a:r>
              <a:rPr lang="en-US" sz="2200" dirty="0">
                <a:latin typeface="Source Code Pro" panose="020B0509030403020204" pitchFamily="49" charset="0"/>
              </a:rPr>
              <a:t> -l </a:t>
            </a:r>
            <a:r>
              <a:rPr lang="en-US" sz="2200" dirty="0" err="1">
                <a:latin typeface="Source Code Pro" panose="020B0509030403020204" pitchFamily="49" charset="0"/>
              </a:rPr>
              <a:t>classes.jsa</a:t>
            </a:r>
            <a:endParaRPr lang="en-US" sz="2200" dirty="0">
              <a:latin typeface="Source Code Pro" panose="020B0509030403020204" pitchFamily="49" charset="0"/>
            </a:endParaRPr>
          </a:p>
          <a:p>
            <a:pPr>
              <a:spcBef>
                <a:spcPts val="0"/>
              </a:spcBef>
            </a:pPr>
            <a:r>
              <a:rPr lang="pt-BR" sz="2200" dirty="0">
                <a:solidFill>
                  <a:schemeClr val="accent1"/>
                </a:solidFill>
                <a:latin typeface="Source Code Pro" panose="020B0509030403020204" pitchFamily="49" charset="0"/>
              </a:rPr>
              <a:t>-r--r--r-- </a:t>
            </a:r>
            <a:r>
              <a:rPr lang="pt-BR" sz="2200" dirty="0">
                <a:latin typeface="Source Code Pro" panose="020B0509030403020204" pitchFamily="49" charset="0"/>
              </a:rPr>
              <a:t>1 root root 18145280 Mar 16 16:53 </a:t>
            </a:r>
            <a:r>
              <a:rPr lang="pt-BR" sz="2200" dirty="0">
                <a:solidFill>
                  <a:schemeClr val="accent1"/>
                </a:solidFill>
                <a:latin typeface="Source Code Pro" panose="020B0509030403020204" pitchFamily="49" charset="0"/>
              </a:rPr>
              <a:t>classes.jsa</a:t>
            </a:r>
            <a:endParaRPr lang="en-US" sz="2200" dirty="0">
              <a:solidFill>
                <a:schemeClr val="accent1"/>
              </a:solidFill>
              <a:latin typeface="Source Code Pro" panose="020B0509030403020204" pitchFamily="49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>
          <a:xfrm>
            <a:off x="6096000" y="5416094"/>
            <a:ext cx="5248275" cy="447675"/>
          </a:xfrm>
        </p:spPr>
        <p:txBody>
          <a:bodyPr/>
          <a:lstStyle/>
          <a:p>
            <a:r>
              <a:rPr lang="en-US" dirty="0" smtClean="0"/>
              <a:t>shell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29400" y="2458699"/>
            <a:ext cx="4362450" cy="98810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 smtClean="0">
                <a:solidFill>
                  <a:schemeClr val="tx2"/>
                </a:solidFill>
              </a:rPr>
              <a:t>Список берется из</a:t>
            </a:r>
            <a:br>
              <a:rPr lang="ru-RU" sz="2200" dirty="0" smtClean="0">
                <a:solidFill>
                  <a:schemeClr val="tx2"/>
                </a:solidFill>
              </a:rPr>
            </a:br>
            <a:r>
              <a:rPr lang="en-US" sz="2200" dirty="0" smtClean="0">
                <a:solidFill>
                  <a:schemeClr val="tx2"/>
                </a:solidFill>
                <a:latin typeface="Source Code Pro" panose="020B0509030403020204" pitchFamily="49" charset="0"/>
              </a:rPr>
              <a:t>$JAVA_HOME/lib/</a:t>
            </a:r>
            <a:r>
              <a:rPr lang="en-US" sz="2200" dirty="0" err="1" smtClean="0">
                <a:solidFill>
                  <a:schemeClr val="tx2"/>
                </a:solidFill>
                <a:latin typeface="Source Code Pro" panose="020B0509030403020204" pitchFamily="49" charset="0"/>
              </a:rPr>
              <a:t>classlist</a:t>
            </a:r>
            <a:endParaRPr lang="ru-RU" sz="2200" dirty="0">
              <a:solidFill>
                <a:schemeClr val="tx2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4676775" y="2952750"/>
            <a:ext cx="195262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7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27" y="1481138"/>
            <a:ext cx="10467974" cy="4322991"/>
          </a:xfrm>
          <a:prstGeom prst="roundRect">
            <a:avLst>
              <a:gd name="adj" fmla="val 2345"/>
            </a:avLst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с классами </a:t>
            </a:r>
            <a:r>
              <a:rPr lang="en-US" dirty="0" smtClean="0"/>
              <a:t>JDK </a:t>
            </a:r>
            <a:r>
              <a:rPr lang="ru-RU" dirty="0" smtClean="0"/>
              <a:t>(</a:t>
            </a:r>
            <a:r>
              <a:rPr lang="en-US" dirty="0" smtClean="0">
                <a:latin typeface="Source Code Pro" panose="020B0509030403020204" pitchFamily="49" charset="0"/>
              </a:rPr>
              <a:t>-</a:t>
            </a:r>
            <a:r>
              <a:rPr lang="en-US" dirty="0" err="1" smtClean="0">
                <a:latin typeface="Source Code Pro" panose="020B0509030403020204" pitchFamily="49" charset="0"/>
              </a:rPr>
              <a:t>Xshare:</a:t>
            </a:r>
            <a:r>
              <a:rPr lang="en-US" dirty="0" err="1" smtClean="0">
                <a:solidFill>
                  <a:schemeClr val="accent1"/>
                </a:solidFill>
                <a:latin typeface="Source Code Pro" panose="020B0509030403020204" pitchFamily="49" charset="0"/>
              </a:rPr>
              <a:t>auto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488408" y="2928937"/>
            <a:ext cx="3419474" cy="1000125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Total    loaded: 12 968</a:t>
            </a:r>
            <a:br>
              <a:rPr lang="en-US" sz="2400" dirty="0" smtClean="0"/>
            </a:br>
            <a:r>
              <a:rPr lang="en-US" sz="2400" dirty="0" smtClean="0"/>
              <a:t>Shared loaded: 1 171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14400" y="1543049"/>
            <a:ext cx="1312376" cy="180975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057900" y="1528761"/>
            <a:ext cx="1385886" cy="192088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5829300" y="1704975"/>
            <a:ext cx="219076" cy="1238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228850" y="1720850"/>
            <a:ext cx="352425" cy="1208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Скругленный прямоугольник 9"/>
          <p:cNvSpPr/>
          <p:nvPr/>
        </p:nvSpPr>
        <p:spPr>
          <a:xfrm>
            <a:off x="1213676" y="4928616"/>
            <a:ext cx="10051731" cy="292608"/>
          </a:xfrm>
          <a:prstGeom prst="roundRect">
            <a:avLst/>
          </a:prstGeom>
          <a:noFill/>
          <a:ln w="19050">
            <a:solidFill>
              <a:srgbClr val="F04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7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chemeClr val="accent6"/>
                </a:solidFill>
              </a:rPr>
              <a:t>Много</a:t>
            </a:r>
            <a:r>
              <a:rPr lang="ru-RU" dirty="0" smtClean="0"/>
              <a:t> объектов </a:t>
            </a:r>
            <a:r>
              <a:rPr lang="en-US" dirty="0" err="1" smtClean="0"/>
              <a:t>detachedConfiguration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chemeClr val="accent2"/>
                </a:solidFill>
              </a:rPr>
              <a:t>Множество</a:t>
            </a:r>
            <a:r>
              <a:rPr lang="ru-RU" dirty="0" smtClean="0"/>
              <a:t> попыток выкачать </a:t>
            </a:r>
            <a:r>
              <a:rPr lang="en-US" dirty="0" smtClean="0"/>
              <a:t>snapshot-</a:t>
            </a:r>
            <a:r>
              <a:rPr lang="ru-RU" dirty="0" smtClean="0"/>
              <a:t>библиотеку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chemeClr val="accent1"/>
                </a:solidFill>
              </a:rPr>
              <a:t>У каждого</a:t>
            </a:r>
            <a:r>
              <a:rPr lang="ru-RU" dirty="0" smtClean="0"/>
              <a:t> </a:t>
            </a:r>
            <a:r>
              <a:rPr lang="ru-RU" dirty="0" err="1" smtClean="0"/>
              <a:t>репозитория</a:t>
            </a:r>
            <a:r>
              <a:rPr lang="ru-RU" dirty="0" smtClean="0"/>
              <a:t> запрошена </a:t>
            </a:r>
            <a:r>
              <a:rPr lang="en-US" dirty="0" smtClean="0"/>
              <a:t>snapshot-</a:t>
            </a:r>
            <a:r>
              <a:rPr lang="ru-RU" dirty="0" smtClean="0"/>
              <a:t>библиотека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Наблюдения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0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расширенного дампа классов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838199" y="1484768"/>
            <a:ext cx="10515601" cy="3515857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200" dirty="0">
                <a:latin typeface="Source Code Pro" panose="020B0509030403020204" pitchFamily="49" charset="0"/>
              </a:rPr>
              <a:t>$ </a:t>
            </a:r>
            <a:r>
              <a:rPr lang="en-US" sz="2200" dirty="0" smtClean="0">
                <a:latin typeface="Source Code Pro" panose="020B0509030403020204" pitchFamily="49" charset="0"/>
              </a:rPr>
              <a:t>java </a:t>
            </a:r>
            <a:r>
              <a:rPr lang="en-US" sz="2200" dirty="0">
                <a:latin typeface="Source Code Pro" panose="020B0509030403020204" pitchFamily="49" charset="0"/>
              </a:rPr>
              <a:t>-</a:t>
            </a:r>
            <a:r>
              <a:rPr lang="en-US" sz="2200" dirty="0" err="1">
                <a:latin typeface="Source Code Pro" panose="020B0509030403020204" pitchFamily="49" charset="0"/>
              </a:rPr>
              <a:t>X</a:t>
            </a:r>
            <a:r>
              <a:rPr lang="en-US" sz="22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share</a:t>
            </a:r>
            <a:r>
              <a:rPr lang="en-US" sz="2200" dirty="0" err="1">
                <a:latin typeface="Source Code Pro" panose="020B0509030403020204" pitchFamily="49" charset="0"/>
              </a:rPr>
              <a:t>:off</a:t>
            </a:r>
            <a:r>
              <a:rPr lang="en-US" sz="2200" dirty="0">
                <a:latin typeface="Source Code Pro" panose="020B0509030403020204" pitchFamily="49" charset="0"/>
              </a:rPr>
              <a:t> -</a:t>
            </a:r>
            <a:r>
              <a:rPr lang="en-US" sz="2200" dirty="0" err="1" smtClean="0">
                <a:latin typeface="Source Code Pro" panose="020B0509030403020204" pitchFamily="49" charset="0"/>
              </a:rPr>
              <a:t>XX:</a:t>
            </a:r>
            <a:r>
              <a:rPr lang="en-US" sz="2200" dirty="0" err="1">
                <a:solidFill>
                  <a:srgbClr val="00B0F0"/>
                </a:solidFill>
                <a:latin typeface="Source Code Pro" panose="020B0509030403020204" pitchFamily="49" charset="0"/>
              </a:rPr>
              <a:t>DumpLoadedClassList</a:t>
            </a:r>
            <a:r>
              <a:rPr lang="en-US" sz="2200" dirty="0">
                <a:solidFill>
                  <a:srgbClr val="00B0F0"/>
                </a:solidFill>
                <a:latin typeface="Source Code Pro" panose="020B0509030403020204" pitchFamily="49" charset="0"/>
              </a:rPr>
              <a:t>=</a:t>
            </a:r>
            <a:r>
              <a:rPr lang="en-US" sz="2200" dirty="0" err="1" smtClean="0">
                <a:solidFill>
                  <a:srgbClr val="00B0F0"/>
                </a:solidFill>
                <a:latin typeface="Source Code Pro" panose="020B0509030403020204" pitchFamily="49" charset="0"/>
              </a:rPr>
              <a:t>classes.list</a:t>
            </a:r>
            <a:r>
              <a:rPr lang="en-US" sz="2200" dirty="0" smtClean="0">
                <a:latin typeface="Source Code Pro" panose="020B0509030403020204" pitchFamily="49" charset="0"/>
              </a:rPr>
              <a:t> \</a:t>
            </a:r>
            <a:br>
              <a:rPr lang="en-US" sz="2200" dirty="0" smtClean="0">
                <a:latin typeface="Source Code Pro" panose="020B0509030403020204" pitchFamily="49" charset="0"/>
              </a:rPr>
            </a:br>
            <a:r>
              <a:rPr lang="en-US" sz="2200" dirty="0" smtClean="0">
                <a:latin typeface="Source Code Pro" panose="020B0509030403020204" pitchFamily="49" charset="0"/>
              </a:rPr>
              <a:t>       -</a:t>
            </a:r>
            <a:r>
              <a:rPr lang="en-US" sz="2200" dirty="0" err="1">
                <a:latin typeface="Source Code Pro" panose="020B0509030403020204" pitchFamily="49" charset="0"/>
              </a:rPr>
              <a:t>classpath</a:t>
            </a:r>
            <a:r>
              <a:rPr lang="en-US" sz="2200" dirty="0">
                <a:latin typeface="Source Code Pro" panose="020B0509030403020204" pitchFamily="49" charset="0"/>
              </a:rPr>
              <a:t> idea-classpath.jar </a:t>
            </a:r>
            <a:r>
              <a:rPr lang="en-US" sz="2200" dirty="0" err="1" smtClean="0">
                <a:latin typeface="Source Code Pro" panose="020B0509030403020204" pitchFamily="49" charset="0"/>
              </a:rPr>
              <a:t>com.example.MainClass</a:t>
            </a:r>
            <a:endParaRPr lang="en-US" sz="2200" dirty="0" smtClean="0">
              <a:latin typeface="Source Code Pro" panose="020B0509030403020204" pitchFamily="49" charset="0"/>
            </a:endParaRPr>
          </a:p>
          <a:p>
            <a:pPr>
              <a:spcBef>
                <a:spcPts val="1800"/>
              </a:spcBef>
            </a:pPr>
            <a:r>
              <a:rPr lang="en-US" sz="2200" dirty="0">
                <a:latin typeface="Source Code Pro" panose="020B0509030403020204" pitchFamily="49" charset="0"/>
              </a:rPr>
              <a:t>$ java -</a:t>
            </a:r>
            <a:r>
              <a:rPr lang="en-US" sz="2200" dirty="0" err="1">
                <a:latin typeface="Source Code Pro" panose="020B0509030403020204" pitchFamily="49" charset="0"/>
              </a:rPr>
              <a:t>X</a:t>
            </a:r>
            <a:r>
              <a:rPr lang="en-US" sz="22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share</a:t>
            </a:r>
            <a:r>
              <a:rPr lang="en-US" sz="2200" dirty="0" err="1">
                <a:latin typeface="Source Code Pro" panose="020B0509030403020204" pitchFamily="49" charset="0"/>
              </a:rPr>
              <a:t>:dump</a:t>
            </a:r>
            <a:r>
              <a:rPr lang="en-US" sz="2200" dirty="0">
                <a:latin typeface="Source Code Pro" panose="020B0509030403020204" pitchFamily="49" charset="0"/>
              </a:rPr>
              <a:t> -</a:t>
            </a:r>
            <a:r>
              <a:rPr lang="en-US" sz="2200" dirty="0" err="1">
                <a:latin typeface="Source Code Pro" panose="020B0509030403020204" pitchFamily="49" charset="0"/>
              </a:rPr>
              <a:t>XX:</a:t>
            </a:r>
            <a:r>
              <a:rPr lang="en-US" sz="2200" dirty="0" err="1">
                <a:solidFill>
                  <a:srgbClr val="00B0F0"/>
                </a:solidFill>
                <a:latin typeface="Source Code Pro" panose="020B0509030403020204" pitchFamily="49" charset="0"/>
              </a:rPr>
              <a:t>SharedClassListFile</a:t>
            </a:r>
            <a:r>
              <a:rPr lang="en-US" sz="2200" dirty="0">
                <a:solidFill>
                  <a:srgbClr val="00B0F0"/>
                </a:solidFill>
                <a:latin typeface="Source Code Pro" panose="020B0509030403020204" pitchFamily="49" charset="0"/>
              </a:rPr>
              <a:t>=</a:t>
            </a:r>
            <a:r>
              <a:rPr lang="en-US" sz="2200" dirty="0" err="1">
                <a:solidFill>
                  <a:srgbClr val="00B0F0"/>
                </a:solidFill>
                <a:latin typeface="Source Code Pro" panose="020B0509030403020204" pitchFamily="49" charset="0"/>
              </a:rPr>
              <a:t>classes.list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 smtClean="0">
                <a:latin typeface="Source Code Pro" panose="020B0509030403020204" pitchFamily="49" charset="0"/>
              </a:rPr>
              <a:t>\</a:t>
            </a:r>
            <a:br>
              <a:rPr lang="en-US" sz="2200" dirty="0" smtClean="0">
                <a:latin typeface="Source Code Pro" panose="020B0509030403020204" pitchFamily="49" charset="0"/>
              </a:rPr>
            </a:br>
            <a:r>
              <a:rPr lang="en-US" sz="2200" dirty="0" smtClean="0">
                <a:latin typeface="Source Code Pro" panose="020B0509030403020204" pitchFamily="49" charset="0"/>
              </a:rPr>
              <a:t>       -</a:t>
            </a:r>
            <a:r>
              <a:rPr lang="en-US" sz="2200" dirty="0" err="1">
                <a:latin typeface="Source Code Pro" panose="020B0509030403020204" pitchFamily="49" charset="0"/>
              </a:rPr>
              <a:t>XX:</a:t>
            </a:r>
            <a:r>
              <a:rPr lang="en-US" sz="2200" dirty="0" err="1">
                <a:solidFill>
                  <a:schemeClr val="accent6"/>
                </a:solidFill>
                <a:latin typeface="Source Code Pro" panose="020B0509030403020204" pitchFamily="49" charset="0"/>
              </a:rPr>
              <a:t>SharedArchiveFile</a:t>
            </a:r>
            <a:r>
              <a:rPr lang="en-US" sz="2200" dirty="0">
                <a:solidFill>
                  <a:schemeClr val="accent6"/>
                </a:solidFill>
                <a:latin typeface="Source Code Pro" panose="020B0509030403020204" pitchFamily="49" charset="0"/>
              </a:rPr>
              <a:t>=</a:t>
            </a:r>
            <a:r>
              <a:rPr lang="en-US" sz="2200" dirty="0" err="1">
                <a:solidFill>
                  <a:schemeClr val="accent6"/>
                </a:solidFill>
                <a:latin typeface="Source Code Pro" panose="020B0509030403020204" pitchFamily="49" charset="0"/>
              </a:rPr>
              <a:t>classes.jsa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 smtClean="0">
                <a:latin typeface="Source Code Pro" panose="020B0509030403020204" pitchFamily="49" charset="0"/>
              </a:rPr>
              <a:t>\</a:t>
            </a:r>
            <a:br>
              <a:rPr lang="en-US" sz="2200" dirty="0" smtClean="0">
                <a:latin typeface="Source Code Pro" panose="020B0509030403020204" pitchFamily="49" charset="0"/>
              </a:rPr>
            </a:br>
            <a:r>
              <a:rPr lang="en-US" sz="2200" dirty="0" smtClean="0">
                <a:latin typeface="Source Code Pro" panose="020B0509030403020204" pitchFamily="49" charset="0"/>
              </a:rPr>
              <a:t>       -</a:t>
            </a:r>
            <a:r>
              <a:rPr lang="en-US" sz="2200" dirty="0" err="1">
                <a:latin typeface="Source Code Pro" panose="020B0509030403020204" pitchFamily="49" charset="0"/>
              </a:rPr>
              <a:t>classpath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 smtClean="0">
                <a:latin typeface="Source Code Pro" panose="020B0509030403020204" pitchFamily="49" charset="0"/>
              </a:rPr>
              <a:t>idea-classpath.jar</a:t>
            </a:r>
          </a:p>
          <a:p>
            <a:pPr>
              <a:spcBef>
                <a:spcPts val="1800"/>
              </a:spcBef>
            </a:pPr>
            <a:r>
              <a:rPr lang="en-US" sz="2200" dirty="0" smtClean="0">
                <a:latin typeface="Source Code Pro" panose="020B0509030403020204" pitchFamily="49" charset="0"/>
              </a:rPr>
              <a:t>$ java </a:t>
            </a:r>
            <a:r>
              <a:rPr lang="en-US" sz="2200" dirty="0">
                <a:latin typeface="Source Code Pro" panose="020B0509030403020204" pitchFamily="49" charset="0"/>
              </a:rPr>
              <a:t>-</a:t>
            </a:r>
            <a:r>
              <a:rPr lang="en-US" sz="2200" dirty="0" err="1">
                <a:latin typeface="Source Code Pro" panose="020B0509030403020204" pitchFamily="49" charset="0"/>
              </a:rPr>
              <a:t>X</a:t>
            </a:r>
            <a:r>
              <a:rPr lang="en-US" sz="22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share</a:t>
            </a:r>
            <a:r>
              <a:rPr lang="en-US" sz="2200" dirty="0" err="1">
                <a:latin typeface="Source Code Pro" panose="020B0509030403020204" pitchFamily="49" charset="0"/>
              </a:rPr>
              <a:t>:on</a:t>
            </a:r>
            <a:r>
              <a:rPr lang="en-US" sz="2200" dirty="0">
                <a:latin typeface="Source Code Pro" panose="020B0509030403020204" pitchFamily="49" charset="0"/>
              </a:rPr>
              <a:t> -</a:t>
            </a:r>
            <a:r>
              <a:rPr lang="en-US" sz="2200" dirty="0" err="1">
                <a:latin typeface="Source Code Pro" panose="020B0509030403020204" pitchFamily="49" charset="0"/>
              </a:rPr>
              <a:t>XX:</a:t>
            </a:r>
            <a:r>
              <a:rPr lang="en-US" sz="2200" dirty="0" err="1">
                <a:solidFill>
                  <a:schemeClr val="accent6"/>
                </a:solidFill>
                <a:latin typeface="Source Code Pro" panose="020B0509030403020204" pitchFamily="49" charset="0"/>
              </a:rPr>
              <a:t>SharedArchiveFile</a:t>
            </a:r>
            <a:r>
              <a:rPr lang="en-US" sz="2200" dirty="0">
                <a:solidFill>
                  <a:schemeClr val="accent6"/>
                </a:solidFill>
                <a:latin typeface="Source Code Pro" panose="020B0509030403020204" pitchFamily="49" charset="0"/>
              </a:rPr>
              <a:t>=</a:t>
            </a:r>
            <a:r>
              <a:rPr lang="en-US" sz="2200" dirty="0" err="1">
                <a:solidFill>
                  <a:schemeClr val="accent6"/>
                </a:solidFill>
                <a:latin typeface="Source Code Pro" panose="020B0509030403020204" pitchFamily="49" charset="0"/>
              </a:rPr>
              <a:t>classes.jsa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 smtClean="0">
                <a:latin typeface="Source Code Pro" panose="020B0509030403020204" pitchFamily="49" charset="0"/>
              </a:rPr>
              <a:t>\</a:t>
            </a:r>
            <a:br>
              <a:rPr lang="en-US" sz="2200" dirty="0" smtClean="0">
                <a:latin typeface="Source Code Pro" panose="020B0509030403020204" pitchFamily="49" charset="0"/>
              </a:rPr>
            </a:br>
            <a:r>
              <a:rPr lang="en-US" sz="2200" dirty="0" smtClean="0">
                <a:latin typeface="Source Code Pro" panose="020B0509030403020204" pitchFamily="49" charset="0"/>
              </a:rPr>
              <a:t>       -</a:t>
            </a:r>
            <a:r>
              <a:rPr lang="en-US" sz="2200" dirty="0" err="1" smtClean="0">
                <a:latin typeface="Source Code Pro" panose="020B0509030403020204" pitchFamily="49" charset="0"/>
              </a:rPr>
              <a:t>X</a:t>
            </a:r>
            <a:r>
              <a:rPr lang="en-US" sz="2200" dirty="0" err="1" smtClean="0">
                <a:solidFill>
                  <a:schemeClr val="accent1"/>
                </a:solidFill>
                <a:latin typeface="Source Code Pro" panose="020B0509030403020204" pitchFamily="49" charset="0"/>
              </a:rPr>
              <a:t>log</a:t>
            </a:r>
            <a:r>
              <a:rPr lang="en-US" sz="2200" dirty="0" err="1" smtClean="0">
                <a:latin typeface="Source Code Pro" panose="020B0509030403020204" pitchFamily="49" charset="0"/>
              </a:rPr>
              <a:t>:class+load</a:t>
            </a:r>
            <a:r>
              <a:rPr lang="en-US" sz="2200" dirty="0" smtClean="0">
                <a:latin typeface="Source Code Pro" panose="020B0509030403020204" pitchFamily="49" charset="0"/>
              </a:rPr>
              <a:t>=</a:t>
            </a:r>
            <a:r>
              <a:rPr lang="en-US" sz="2200" dirty="0" err="1" smtClean="0">
                <a:latin typeface="Source Code Pro" panose="020B0509030403020204" pitchFamily="49" charset="0"/>
              </a:rPr>
              <a:t>info:file</a:t>
            </a:r>
            <a:r>
              <a:rPr lang="en-US" sz="2200" dirty="0" smtClean="0">
                <a:latin typeface="Source Code Pro" panose="020B0509030403020204" pitchFamily="49" charset="0"/>
              </a:rPr>
              <a:t>=class-load.log </a:t>
            </a:r>
            <a:br>
              <a:rPr lang="en-US" sz="2200" dirty="0" smtClean="0">
                <a:latin typeface="Source Code Pro" panose="020B0509030403020204" pitchFamily="49" charset="0"/>
              </a:rPr>
            </a:br>
            <a:r>
              <a:rPr lang="en-US" sz="2200" dirty="0" smtClean="0">
                <a:latin typeface="Source Code Pro" panose="020B0509030403020204" pitchFamily="49" charset="0"/>
              </a:rPr>
              <a:t>       -</a:t>
            </a:r>
            <a:r>
              <a:rPr lang="en-US" sz="2200" dirty="0" err="1">
                <a:latin typeface="Source Code Pro" panose="020B0509030403020204" pitchFamily="49" charset="0"/>
              </a:rPr>
              <a:t>classpath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 smtClean="0">
                <a:latin typeface="Source Code Pro" panose="020B0509030403020204" pitchFamily="49" charset="0"/>
              </a:rPr>
              <a:t>idea-classpath.jar </a:t>
            </a:r>
            <a:r>
              <a:rPr lang="en-US" sz="2200" dirty="0" err="1" smtClean="0">
                <a:latin typeface="Source Code Pro" panose="020B0509030403020204" pitchFamily="49" charset="0"/>
              </a:rPr>
              <a:t>com.example.MainClass</a:t>
            </a:r>
            <a:endParaRPr lang="en-US" sz="2200" dirty="0">
              <a:latin typeface="Source Code Pro" panose="020B0509030403020204" pitchFamily="49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>
          <a:xfrm>
            <a:off x="6105525" y="5000625"/>
            <a:ext cx="5248275" cy="447675"/>
          </a:xfrm>
        </p:spPr>
        <p:txBody>
          <a:bodyPr rIns="0"/>
          <a:lstStyle/>
          <a:p>
            <a:r>
              <a:rPr lang="en-US" dirty="0" smtClean="0"/>
              <a:t>shell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7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1138"/>
            <a:ext cx="10439400" cy="4324412"/>
          </a:xfrm>
          <a:prstGeom prst="roundRect">
            <a:avLst>
              <a:gd name="adj" fmla="val 2350"/>
            </a:avLst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с классами </a:t>
            </a:r>
            <a:r>
              <a:rPr lang="en-US" dirty="0" smtClean="0"/>
              <a:t>JDK </a:t>
            </a:r>
            <a:r>
              <a:rPr lang="ru-RU" dirty="0" smtClean="0"/>
              <a:t>(</a:t>
            </a:r>
            <a:r>
              <a:rPr lang="en-US" dirty="0" smtClean="0">
                <a:latin typeface="Source Code Pro" panose="020B0509030403020204" pitchFamily="49" charset="0"/>
              </a:rPr>
              <a:t>-</a:t>
            </a:r>
            <a:r>
              <a:rPr lang="en-US" dirty="0" err="1" smtClean="0">
                <a:latin typeface="Source Code Pro" panose="020B0509030403020204" pitchFamily="49" charset="0"/>
              </a:rPr>
              <a:t>Xshare:</a:t>
            </a:r>
            <a:r>
              <a:rPr lang="en-US" dirty="0" err="1" smtClean="0">
                <a:solidFill>
                  <a:schemeClr val="accent1"/>
                </a:solidFill>
                <a:latin typeface="Source Code Pro" panose="020B0509030403020204" pitchFamily="49" charset="0"/>
              </a:rPr>
              <a:t>on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488408" y="3381406"/>
            <a:ext cx="3419474" cy="1000125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Total    loaded: 12 968</a:t>
            </a:r>
            <a:br>
              <a:rPr lang="en-US" sz="2400" dirty="0" smtClean="0"/>
            </a:br>
            <a:r>
              <a:rPr lang="en-US" sz="2400" dirty="0" smtClean="0"/>
              <a:t>Shared loaded: 3 377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42975" y="1543049"/>
            <a:ext cx="1312376" cy="180975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057900" y="1528761"/>
            <a:ext cx="1385886" cy="192088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5810250" y="1704975"/>
            <a:ext cx="238126" cy="1676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228850" y="1720850"/>
            <a:ext cx="361950" cy="1660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Скругленный прямоугольник 9"/>
          <p:cNvSpPr/>
          <p:nvPr/>
        </p:nvSpPr>
        <p:spPr>
          <a:xfrm>
            <a:off x="996696" y="4517136"/>
            <a:ext cx="10296143" cy="420624"/>
          </a:xfrm>
          <a:prstGeom prst="roundRect">
            <a:avLst/>
          </a:prstGeom>
          <a:noFill/>
          <a:ln w="19050">
            <a:solidFill>
              <a:srgbClr val="F04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24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Прощупываем потолок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838199" y="4069562"/>
            <a:ext cx="10515601" cy="847726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Source Code Pro" panose="020B0509030403020204" pitchFamily="49" charset="0"/>
              </a:rPr>
              <a:t>$ </a:t>
            </a:r>
            <a:r>
              <a:rPr lang="en-US" sz="2200" dirty="0">
                <a:latin typeface="Source Code Pro" panose="020B0509030403020204" pitchFamily="49" charset="0"/>
              </a:rPr>
              <a:t>grep -o '</a:t>
            </a:r>
            <a:r>
              <a:rPr lang="en-US" sz="2200" dirty="0">
                <a:solidFill>
                  <a:schemeClr val="accent1"/>
                </a:solidFill>
                <a:latin typeface="Source Code Pro" panose="020B0509030403020204" pitchFamily="49" charset="0"/>
              </a:rPr>
              <a:t>source: </a:t>
            </a:r>
            <a:r>
              <a:rPr lang="en-US" sz="2200" dirty="0" err="1" smtClean="0">
                <a:solidFill>
                  <a:schemeClr val="accent1"/>
                </a:solidFill>
                <a:latin typeface="Source Code Pro" panose="020B0509030403020204" pitchFamily="49" charset="0"/>
              </a:rPr>
              <a:t>jrt</a:t>
            </a:r>
            <a:r>
              <a:rPr lang="en-US" sz="2200" dirty="0" smtClean="0">
                <a:latin typeface="Source Code Pro" panose="020B0509030403020204" pitchFamily="49" charset="0"/>
              </a:rPr>
              <a:t>' </a:t>
            </a:r>
            <a:r>
              <a:rPr lang="en-US" sz="2200" dirty="0">
                <a:latin typeface="Source Code Pro" panose="020B0509030403020204" pitchFamily="49" charset="0"/>
              </a:rPr>
              <a:t>class-load.log | </a:t>
            </a:r>
            <a:r>
              <a:rPr lang="en-US" sz="2200" dirty="0" err="1">
                <a:latin typeface="Source Code Pro" panose="020B0509030403020204" pitchFamily="49" charset="0"/>
              </a:rPr>
              <a:t>wc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 smtClean="0">
                <a:latin typeface="Source Code Pro" panose="020B0509030403020204" pitchFamily="49" charset="0"/>
              </a:rPr>
              <a:t>–l</a:t>
            </a:r>
            <a:r>
              <a:rPr lang="ru-RU" sz="2200" dirty="0" smtClean="0">
                <a:latin typeface="Source Code Pro" panose="020B0509030403020204" pitchFamily="49" charset="0"/>
              </a:rPr>
              <a:t/>
            </a:r>
            <a:br>
              <a:rPr lang="ru-RU" sz="2200" dirty="0" smtClean="0">
                <a:latin typeface="Source Code Pro" panose="020B0509030403020204" pitchFamily="49" charset="0"/>
              </a:rPr>
            </a:br>
            <a:r>
              <a:rPr lang="ru-RU" sz="2200" dirty="0" smtClean="0">
                <a:solidFill>
                  <a:schemeClr val="accent1"/>
                </a:solidFill>
                <a:latin typeface="Source Code Pro" panose="020B0509030403020204" pitchFamily="49" charset="0"/>
              </a:rPr>
              <a:t>10</a:t>
            </a:r>
            <a:endParaRPr lang="en-US" sz="2200" dirty="0" smtClean="0">
              <a:solidFill>
                <a:schemeClr val="accent1"/>
              </a:solidFill>
              <a:latin typeface="Source Code Pro" panose="020B0509030403020204" pitchFamily="49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>
          <a:xfrm>
            <a:off x="6115050" y="4917288"/>
            <a:ext cx="5248275" cy="447675"/>
          </a:xfrm>
        </p:spPr>
        <p:txBody>
          <a:bodyPr/>
          <a:lstStyle/>
          <a:p>
            <a:r>
              <a:rPr lang="en-US" dirty="0" smtClean="0"/>
              <a:t>shell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13" name="Текст 5"/>
          <p:cNvSpPr txBox="1">
            <a:spLocks/>
          </p:cNvSpPr>
          <p:nvPr/>
        </p:nvSpPr>
        <p:spPr>
          <a:xfrm>
            <a:off x="847724" y="1483517"/>
            <a:ext cx="10515601" cy="1493048"/>
          </a:xfrm>
          <a:prstGeom prst="rect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ource Code Pro" panose="020B0509030403020204" pitchFamily="49" charset="0"/>
              </a:rPr>
              <a:t>[</a:t>
            </a:r>
            <a:r>
              <a:rPr lang="en-US" sz="2200" dirty="0">
                <a:latin typeface="Source Code Pro" panose="020B0509030403020204" pitchFamily="49" charset="0"/>
              </a:rPr>
              <a:t>info][</a:t>
            </a:r>
            <a:r>
              <a:rPr lang="en-US" sz="2200" dirty="0" err="1">
                <a:latin typeface="Source Code Pro" panose="020B0509030403020204" pitchFamily="49" charset="0"/>
              </a:rPr>
              <a:t>class,load</a:t>
            </a:r>
            <a:r>
              <a:rPr lang="en-US" sz="2200" dirty="0">
                <a:latin typeface="Source Code Pro" panose="020B0509030403020204" pitchFamily="49" charset="0"/>
              </a:rPr>
              <a:t>] </a:t>
            </a:r>
            <a:r>
              <a:rPr lang="en-US" sz="2200" dirty="0" err="1">
                <a:latin typeface="Source Code Pro" panose="020B0509030403020204" pitchFamily="49" charset="0"/>
              </a:rPr>
              <a:t>java.util.Map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Source Code Pro" panose="020B0509030403020204" pitchFamily="49" charset="0"/>
              </a:rPr>
              <a:t>source: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Source Code Pro" panose="020B0509030403020204" pitchFamily="49" charset="0"/>
              </a:rPr>
              <a:t>shared</a:t>
            </a:r>
            <a:r>
              <a:rPr lang="en-US" sz="2200" dirty="0">
                <a:latin typeface="Source Code Pro" panose="020B0509030403020204" pitchFamily="49" charset="0"/>
              </a:rPr>
              <a:t> objects </a:t>
            </a:r>
            <a:r>
              <a:rPr lang="en-US" sz="2200" dirty="0" smtClean="0">
                <a:latin typeface="Source Code Pro" panose="020B0509030403020204" pitchFamily="49" charset="0"/>
              </a:rPr>
              <a:t>file</a:t>
            </a:r>
            <a:br>
              <a:rPr lang="en-US" sz="2200" dirty="0" smtClean="0">
                <a:latin typeface="Source Code Pro" panose="020B0509030403020204" pitchFamily="49" charset="0"/>
              </a:rPr>
            </a:br>
            <a:r>
              <a:rPr lang="en-US" sz="2200" dirty="0">
                <a:solidFill>
                  <a:schemeClr val="bg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</a:rPr>
              <a:t># ...</a:t>
            </a:r>
            <a:br>
              <a:rPr lang="en-US" sz="2200" dirty="0">
                <a:solidFill>
                  <a:schemeClr val="bg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</a:rPr>
            </a:br>
            <a:r>
              <a:rPr lang="en-US" sz="2200" dirty="0">
                <a:latin typeface="Source Code Pro" panose="020B0509030403020204" pitchFamily="49" charset="0"/>
              </a:rPr>
              <a:t>[info][</a:t>
            </a:r>
            <a:r>
              <a:rPr lang="en-US" sz="2200" dirty="0" err="1">
                <a:latin typeface="Source Code Pro" panose="020B0509030403020204" pitchFamily="49" charset="0"/>
              </a:rPr>
              <a:t>class,load</a:t>
            </a:r>
            <a:r>
              <a:rPr lang="en-US" sz="2200" dirty="0">
                <a:latin typeface="Source Code Pro" panose="020B0509030403020204" pitchFamily="49" charset="0"/>
              </a:rPr>
              <a:t>] </a:t>
            </a:r>
            <a:r>
              <a:rPr lang="en-US" sz="2200" dirty="0" err="1">
                <a:latin typeface="Source Code Pro" panose="020B0509030403020204" pitchFamily="49" charset="0"/>
              </a:rPr>
              <a:t>java.io.Console</a:t>
            </a:r>
            <a:r>
              <a:rPr lang="en-US" sz="2200" dirty="0">
                <a:latin typeface="Source Code Pro" panose="020B05090304030202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Source Code Pro" panose="020B0509030403020204" pitchFamily="49" charset="0"/>
              </a:rPr>
              <a:t>source: </a:t>
            </a:r>
            <a:r>
              <a:rPr lang="en-US" sz="22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jrt</a:t>
            </a:r>
            <a:r>
              <a:rPr lang="en-US" sz="2200" dirty="0">
                <a:latin typeface="Source Code Pro" panose="020B0509030403020204" pitchFamily="49" charset="0"/>
              </a:rPr>
              <a:t>:/</a:t>
            </a:r>
            <a:r>
              <a:rPr lang="en-US" sz="2200" dirty="0" err="1" smtClean="0">
                <a:latin typeface="Source Code Pro" panose="020B0509030403020204" pitchFamily="49" charset="0"/>
              </a:rPr>
              <a:t>java.base</a:t>
            </a:r>
            <a:r>
              <a:rPr lang="en-US" sz="2200" dirty="0" smtClean="0">
                <a:latin typeface="Source Code Pro" panose="020B0509030403020204" pitchFamily="49" charset="0"/>
              </a:rPr>
              <a:t/>
            </a:r>
            <a:br>
              <a:rPr lang="en-US" sz="2200" dirty="0" smtClean="0">
                <a:latin typeface="Source Code Pro" panose="020B0509030403020204" pitchFamily="49" charset="0"/>
              </a:rPr>
            </a:br>
            <a:r>
              <a:rPr lang="en-US" sz="2200" dirty="0">
                <a:solidFill>
                  <a:schemeClr val="bg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</a:rPr>
              <a:t># ...</a:t>
            </a:r>
            <a:endParaRPr lang="en-US" sz="2200" dirty="0" smtClean="0">
              <a:latin typeface="Source Code Pro" panose="020B0509030403020204" pitchFamily="49" charset="0"/>
            </a:endParaRPr>
          </a:p>
        </p:txBody>
      </p:sp>
      <p:sp>
        <p:nvSpPr>
          <p:cNvPr id="15" name="Текст 6"/>
          <p:cNvSpPr txBox="1">
            <a:spLocks/>
          </p:cNvSpPr>
          <p:nvPr/>
        </p:nvSpPr>
        <p:spPr>
          <a:xfrm>
            <a:off x="6115050" y="2976565"/>
            <a:ext cx="52482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22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class-load.log</a:t>
            </a:r>
          </a:p>
        </p:txBody>
      </p:sp>
    </p:spTree>
    <p:extLst>
      <p:ext uri="{BB962C8B-B14F-4D97-AF65-F5344CB8AC3E}">
        <p14:creationId xmlns:p14="http://schemas.microsoft.com/office/powerpoint/2010/main" val="1091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ru-RU" dirty="0" err="1">
                <a:solidFill>
                  <a:schemeClr val="accent1"/>
                </a:solidFill>
              </a:rPr>
              <a:t>shared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/>
              <a:t>и </a:t>
            </a:r>
            <a:r>
              <a:rPr lang="ru-RU" dirty="0">
                <a:solidFill>
                  <a:schemeClr val="accent2"/>
                </a:solidFill>
              </a:rPr>
              <a:t>JRT</a:t>
            </a:r>
            <a:r>
              <a:rPr lang="ru-RU" dirty="0"/>
              <a:t> </a:t>
            </a:r>
            <a:r>
              <a:rPr lang="ru-RU" dirty="0" smtClean="0"/>
              <a:t>классов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33</a:t>
            </a:fld>
            <a:endParaRPr lang="ru-RU" dirty="0"/>
          </a:p>
        </p:txBody>
      </p:sp>
      <p:graphicFrame>
        <p:nvGraphicFramePr>
          <p:cNvPr id="11" name="Диаграмма 10"/>
          <p:cNvGraphicFramePr/>
          <p:nvPr>
            <p:extLst/>
          </p:nvPr>
        </p:nvGraphicFramePr>
        <p:xfrm>
          <a:off x="838201" y="1481138"/>
          <a:ext cx="9467849" cy="4585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Группа 14"/>
          <p:cNvGrpSpPr/>
          <p:nvPr/>
        </p:nvGrpSpPr>
        <p:grpSpPr>
          <a:xfrm>
            <a:off x="9296401" y="2575868"/>
            <a:ext cx="2619374" cy="2358082"/>
            <a:chOff x="8414651" y="3506243"/>
            <a:chExt cx="2619374" cy="2358082"/>
          </a:xfrm>
        </p:grpSpPr>
        <p:sp>
          <p:nvSpPr>
            <p:cNvPr id="16" name="Овал 15"/>
            <p:cNvSpPr/>
            <p:nvPr/>
          </p:nvSpPr>
          <p:spPr>
            <a:xfrm>
              <a:off x="8414651" y="5114925"/>
              <a:ext cx="500750" cy="749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049186" y="3506243"/>
              <a:ext cx="1984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 smtClean="0"/>
                <a:t>Те самые </a:t>
              </a:r>
              <a:r>
                <a:rPr lang="ru-RU" sz="2400" b="1" dirty="0" smtClean="0"/>
                <a:t>10</a:t>
              </a:r>
            </a:p>
          </p:txBody>
        </p:sp>
        <p:cxnSp>
          <p:nvCxnSpPr>
            <p:cNvPr id="19" name="Скругленная соединительная линия 18"/>
            <p:cNvCxnSpPr>
              <a:stCxn id="16" idx="6"/>
              <a:endCxn id="17" idx="2"/>
            </p:cNvCxnSpPr>
            <p:nvPr/>
          </p:nvCxnSpPr>
          <p:spPr>
            <a:xfrm flipV="1">
              <a:off x="8915401" y="3967908"/>
              <a:ext cx="1126205" cy="1521717"/>
            </a:xfrm>
            <a:prstGeom prst="curvedConnector2">
              <a:avLst/>
            </a:prstGeom>
            <a:ln w="12700">
              <a:solidFill>
                <a:schemeClr val="accent2"/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50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Chart bld="series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Потребление памяти (МБ)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34</a:t>
            </a:fld>
            <a:endParaRPr lang="ru-RU" dirty="0"/>
          </a:p>
        </p:txBody>
      </p:sp>
      <p:graphicFrame>
        <p:nvGraphicFramePr>
          <p:cNvPr id="8" name="Диаграмма 7"/>
          <p:cNvGraphicFramePr/>
          <p:nvPr>
            <p:extLst/>
          </p:nvPr>
        </p:nvGraphicFramePr>
        <p:xfrm>
          <a:off x="838200" y="1481138"/>
          <a:ext cx="10515600" cy="491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Овал 8"/>
          <p:cNvSpPr/>
          <p:nvPr/>
        </p:nvSpPr>
        <p:spPr>
          <a:xfrm>
            <a:off x="838200" y="5534023"/>
            <a:ext cx="600075" cy="60007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3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Одна из причин повышенного потребления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23949" y="1892664"/>
            <a:ext cx="9944101" cy="3511157"/>
          </a:xfrm>
          <a:prstGeom prst="rect">
            <a:avLst/>
          </a:prstGeom>
          <a:solidFill>
            <a:schemeClr val="bg1"/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Windows applications, </a:t>
            </a:r>
            <a: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memory footprint of a </a:t>
            </a: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process</a:t>
            </a:r>
            <a: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…</a:t>
            </a: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might appear</a:t>
            </a:r>
            <a: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sz="360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increase</a:t>
            </a:r>
            <a:r>
              <a:rPr lang="en-US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because </a:t>
            </a:r>
            <a:r>
              <a:rPr lang="en-US" sz="360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more pages </a:t>
            </a:r>
            <a:r>
              <a:rPr lang="en-US" sz="3600" dirty="0" smtClean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are </a:t>
            </a:r>
            <a:r>
              <a:rPr lang="en-US" sz="360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</a:rPr>
              <a:t>mapped </a:t>
            </a:r>
            <a: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ru-RU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process’s address </a:t>
            </a:r>
            <a:r>
              <a:rPr lang="en-US" sz="3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space</a:t>
            </a:r>
            <a:endParaRPr lang="en-US" sz="36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488" y="1056153"/>
            <a:ext cx="1362074" cy="386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 smtClean="0">
                <a:solidFill>
                  <a:schemeClr val="accent1"/>
                </a:solidFill>
                <a:latin typeface="Monotype Corsiva" panose="03010101010201010101" pitchFamily="66" charset="0"/>
              </a:rPr>
              <a:t>“</a:t>
            </a:r>
            <a:endParaRPr lang="ru-RU" sz="23900" b="1" dirty="0">
              <a:solidFill>
                <a:schemeClr val="accent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74963" y="5403821"/>
            <a:ext cx="8393087" cy="31547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docs.oracle.com/en/java/javase/11/vm/class-data-sharing.html</a:t>
            </a:r>
            <a:r>
              <a:rPr lang="ru-RU" sz="1400" dirty="0" smtClean="0"/>
              <a:t> </a:t>
            </a:r>
            <a:endParaRPr lang="ru-RU" sz="14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84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Время запуска (</a:t>
            </a:r>
            <a:r>
              <a:rPr lang="en-US" dirty="0" smtClean="0"/>
              <a:t>JVM uptime, </a:t>
            </a:r>
            <a:r>
              <a:rPr lang="ru-RU" dirty="0" smtClean="0"/>
              <a:t>сек)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36</a:t>
            </a:fld>
            <a:endParaRPr lang="ru-RU" dirty="0"/>
          </a:p>
        </p:txBody>
      </p:sp>
      <p:graphicFrame>
        <p:nvGraphicFramePr>
          <p:cNvPr id="4" name="Диаграмма 3"/>
          <p:cNvGraphicFramePr/>
          <p:nvPr>
            <p:extLst/>
          </p:nvPr>
        </p:nvGraphicFramePr>
        <p:xfrm>
          <a:off x="838200" y="1481138"/>
          <a:ext cx="10515600" cy="491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7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2"/>
                </a:solidFill>
              </a:rPr>
              <a:t>–</a:t>
            </a:r>
            <a:r>
              <a:rPr lang="ru-RU" dirty="0" smtClean="0"/>
              <a:t> Требует много ручных действий</a:t>
            </a:r>
          </a:p>
          <a:p>
            <a:pPr lvl="1" indent="0">
              <a:buNone/>
            </a:pPr>
            <a:r>
              <a:rPr lang="ru-RU" dirty="0" smtClean="0"/>
              <a:t>Но есть помощники: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github.com/simonis/cl4cds</a:t>
            </a:r>
            <a:r>
              <a:rPr lang="ru-RU" dirty="0" smtClean="0"/>
              <a:t> </a:t>
            </a:r>
          </a:p>
          <a:p>
            <a:r>
              <a:rPr lang="ru-RU" b="1" dirty="0">
                <a:solidFill>
                  <a:schemeClr val="accent2"/>
                </a:solidFill>
              </a:rPr>
              <a:t>–</a:t>
            </a:r>
            <a:r>
              <a:rPr lang="ru-RU" dirty="0" smtClean="0"/>
              <a:t> Меняется в каждой версии </a:t>
            </a:r>
            <a:r>
              <a:rPr lang="en-US" dirty="0" smtClean="0"/>
              <a:t>JDK</a:t>
            </a:r>
            <a:endParaRPr lang="ru-RU" dirty="0"/>
          </a:p>
          <a:p>
            <a:endParaRPr lang="en-US" dirty="0" smtClean="0"/>
          </a:p>
          <a:p>
            <a:r>
              <a:rPr lang="ru-RU" b="1" dirty="0" smtClean="0">
                <a:solidFill>
                  <a:schemeClr val="accent6"/>
                </a:solidFill>
              </a:rPr>
              <a:t>+</a:t>
            </a:r>
            <a:r>
              <a:rPr lang="ru-RU" dirty="0" smtClean="0"/>
              <a:t> Улучшает и время старта, и потребление памяти</a:t>
            </a:r>
          </a:p>
          <a:p>
            <a:r>
              <a:rPr lang="ru-RU" b="1" dirty="0" smtClean="0">
                <a:solidFill>
                  <a:schemeClr val="accent6"/>
                </a:solidFill>
              </a:rPr>
              <a:t>+</a:t>
            </a:r>
            <a:r>
              <a:rPr lang="ru-RU" dirty="0" smtClean="0"/>
              <a:t> Легко применим для основных классов </a:t>
            </a:r>
            <a:r>
              <a:rPr lang="en-US" dirty="0" smtClean="0"/>
              <a:t>JDK</a:t>
            </a:r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[App]CDS: </a:t>
            </a:r>
            <a:r>
              <a:rPr lang="ru-RU" dirty="0" smtClean="0"/>
              <a:t>краткие итоги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644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Oracle </a:t>
            </a:r>
            <a:r>
              <a:rPr lang="ru-RU" dirty="0" smtClean="0"/>
              <a:t>– не единственный</a:t>
            </a:r>
            <a:br>
              <a:rPr lang="ru-RU" dirty="0" smtClean="0"/>
            </a:br>
            <a:r>
              <a:rPr lang="ru-RU" dirty="0" smtClean="0"/>
              <a:t> поставщик </a:t>
            </a:r>
            <a:r>
              <a:rPr lang="en-US" dirty="0" smtClean="0"/>
              <a:t>JDK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3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Вендоры</a:t>
            </a:r>
            <a:r>
              <a:rPr lang="ru-RU" dirty="0" smtClean="0"/>
              <a:t> </a:t>
            </a:r>
            <a:r>
              <a:rPr lang="en-US" dirty="0" err="1"/>
              <a:t>OpenJDK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>
                <a:solidFill>
                  <a:schemeClr val="accent1"/>
                </a:solidFill>
              </a:rPr>
              <a:t>AdoptOpenJDK</a:t>
            </a:r>
            <a:endParaRPr lang="ru-RU" sz="3200" dirty="0" smtClean="0">
              <a:solidFill>
                <a:schemeClr val="accent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/>
              <a:t>Amazon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/>
              <a:t>Azul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 smtClean="0"/>
              <a:t>BellSoft</a:t>
            </a: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IBM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/>
              <a:t>Red Hat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/>
              <a:t>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120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images6.fanpop.com/image/photos/40000000/The-X-Files-The-Truth-Is-Out-There-cosmiccastaway-40025205-500-28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19"/>
            <a:ext cx="12191999" cy="69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6612244"/>
            <a:ext cx="8439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http://images6.fanpop.com/image/photos/40000000/The-X-Files-The-Truth-Is-Out-There-cosmiccastaway-40025205-500-283.gif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352992" y="4088186"/>
            <a:ext cx="10819172" cy="3770264"/>
            <a:chOff x="2095424" y="1467854"/>
            <a:chExt cx="9890186" cy="2832076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2800789" y="2143434"/>
              <a:ext cx="9089042" cy="854077"/>
            </a:xfrm>
            <a:prstGeom prst="rect">
              <a:avLst/>
            </a:prstGeom>
            <a:solidFill>
              <a:schemeClr val="bg1"/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</a:rPr>
                <a:t>164 </a:t>
              </a:r>
              <a:r>
                <a:rPr lang="en-US" sz="3600" dirty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</a:rPr>
                <a:t>issues have been fixed in </a:t>
              </a:r>
              <a:r>
                <a:rPr lang="en-US" sz="3600" dirty="0" err="1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</a:rPr>
                <a:t>Gradle</a:t>
              </a:r>
              <a:r>
                <a:rPr lang="en-US" sz="3600" dirty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</a:rPr>
                <a:t> </a:t>
              </a:r>
              <a:r>
                <a:rPr lang="en-US" sz="3600" dirty="0" smtClean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</a:rPr>
                <a:t>5.0</a:t>
              </a:r>
              <a:endParaRPr lang="ru-RU" sz="36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95424" y="1467854"/>
              <a:ext cx="1122760" cy="2832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00" b="1" dirty="0" smtClean="0">
                  <a:solidFill>
                    <a:schemeClr val="accent1"/>
                  </a:solidFill>
                  <a:latin typeface="Monotype Corsiva" panose="03010101010201010101" pitchFamily="66" charset="0"/>
                </a:rPr>
                <a:t>“</a:t>
              </a:r>
              <a:endParaRPr lang="ru-RU" sz="23900" b="1" dirty="0">
                <a:solidFill>
                  <a:schemeClr val="accent1"/>
                </a:solidFill>
                <a:latin typeface="Monotype Corsiva" panose="03010101010201010101" pitchFamily="66" charset="0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6648795" y="2997511"/>
              <a:ext cx="5336815" cy="2311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sz="1400" dirty="0">
                  <a:hlinkClick r:id="rId4"/>
                </a:rPr>
                <a:t>https://</a:t>
              </a:r>
              <a:r>
                <a:rPr lang="ru-RU" sz="1400" dirty="0" smtClean="0">
                  <a:hlinkClick r:id="rId4"/>
                </a:rPr>
                <a:t>docs.gradle.org/5.0/release-notes.html#fixed-issues</a:t>
              </a:r>
              <a:r>
                <a:rPr lang="en-US" sz="1400" dirty="0" smtClean="0"/>
                <a:t> </a:t>
              </a:r>
              <a:endParaRPr lang="ru-RU" sz="1400" dirty="0"/>
            </a:p>
          </p:txBody>
        </p:sp>
      </p:grp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544300" y="6324601"/>
            <a:ext cx="438150" cy="365125"/>
          </a:xfrm>
        </p:spPr>
        <p:txBody>
          <a:bodyPr/>
          <a:lstStyle/>
          <a:p>
            <a:fld id="{2CD8B3CE-FF24-41D3-8F45-8A67DA9ADF5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55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11"/>
          <a:stretch/>
        </p:blipFill>
        <p:spPr>
          <a:xfrm>
            <a:off x="2276475" y="0"/>
            <a:ext cx="9915525" cy="6858000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5214939" y="3524250"/>
            <a:ext cx="804862" cy="31432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171852" y="4667250"/>
            <a:ext cx="847950" cy="31432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57987" y="5786437"/>
            <a:ext cx="862013" cy="31432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0" y="2800350"/>
            <a:ext cx="2123998" cy="1257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Gradle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5.</a:t>
            </a:r>
            <a:r>
              <a:rPr lang="ru-RU" sz="2800" b="1" dirty="0" smtClean="0">
                <a:solidFill>
                  <a:schemeClr val="accent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(build scan)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438150" cy="365125"/>
          </a:xfrm>
        </p:spPr>
        <p:txBody>
          <a:bodyPr/>
          <a:lstStyle/>
          <a:p>
            <a:pPr algn="r"/>
            <a:fld id="{2CD8B3CE-FF24-41D3-8F45-8A67DA9ADF5E}" type="slidenum">
              <a:rPr lang="ru-RU" smtClean="0"/>
              <a:pPr algn="r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90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 времена </a:t>
            </a:r>
            <a:r>
              <a:rPr lang="en-US" dirty="0" err="1" smtClean="0"/>
              <a:t>Gradle</a:t>
            </a:r>
            <a:r>
              <a:rPr lang="en-US" dirty="0" smtClean="0"/>
              <a:t> 4 </a:t>
            </a:r>
            <a:r>
              <a:rPr lang="ru-RU" dirty="0" smtClean="0"/>
              <a:t>жил-был импорт…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838200" y="1507449"/>
            <a:ext cx="10515600" cy="1921551"/>
          </a:xfrm>
        </p:spPr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2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// 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200" dirty="0"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 err="1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import</a:t>
            </a:r>
            <a:r>
              <a:rPr lang="ru-RU" altLang="ru-RU" sz="22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2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org.apache.commons.collections.CollectionUtils</a:t>
            </a:r>
            <a:r>
              <a:rPr lang="ru-RU" altLang="ru-RU" sz="2200" dirty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; </a:t>
            </a:r>
            <a:r>
              <a:rPr lang="en-US" altLang="ru-RU" sz="2200" dirty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/>
            </a:r>
            <a:br>
              <a:rPr lang="en-US" altLang="ru-RU" sz="2200" dirty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</a:br>
            <a:endParaRPr lang="en-US" altLang="ru-RU" sz="2200" dirty="0" smtClean="0"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200" dirty="0">
                <a:solidFill>
                  <a:schemeClr val="bg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// ...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6105525" y="3429000"/>
            <a:ext cx="5248275" cy="447675"/>
          </a:xfrm>
        </p:spPr>
        <p:txBody>
          <a:bodyPr/>
          <a:lstStyle/>
          <a:p>
            <a:r>
              <a:rPr lang="en-US" dirty="0"/>
              <a:t>SomeClass.java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17710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а </a:t>
            </a:r>
            <a:r>
              <a:rPr lang="ru-RU" dirty="0"/>
              <a:t>потом </a:t>
            </a:r>
            <a:r>
              <a:rPr lang="ru-RU" dirty="0" smtClean="0"/>
              <a:t>случился </a:t>
            </a:r>
            <a:r>
              <a:rPr lang="en-US" dirty="0" err="1" smtClean="0"/>
              <a:t>Gradle</a:t>
            </a:r>
            <a:r>
              <a:rPr lang="en-US" dirty="0" smtClean="0"/>
              <a:t> 5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838200" y="1484768"/>
            <a:ext cx="10515600" cy="31729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en-US" sz="2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gradle</a:t>
            </a:r>
            <a:r>
              <a:rPr lang="en-US" sz="2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compileJava</a:t>
            </a:r>
            <a:endParaRPr lang="en-US" sz="2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SomeClass.java:24: </a:t>
            </a:r>
            <a:r>
              <a:rPr lang="en-US" sz="22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en-US" sz="2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package </a:t>
            </a:r>
            <a:r>
              <a:rPr lang="en-US" sz="2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org.apache.</a:t>
            </a:r>
            <a:r>
              <a:rPr lang="en-US" sz="22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commons.collections</a:t>
            </a:r>
            <a:r>
              <a:rPr lang="en-US" sz="2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2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does not exist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import </a:t>
            </a:r>
            <a:r>
              <a:rPr lang="en-US" sz="2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org.apache.commons.collections.CollectionUtils</a:t>
            </a:r>
            <a:r>
              <a:rPr lang="en-US" sz="2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            </a:t>
            </a:r>
            <a:r>
              <a:rPr lang="en-US" sz="22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^</a:t>
            </a:r>
            <a:endParaRPr lang="ru-RU" sz="2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6105525" y="4657725"/>
            <a:ext cx="5248275" cy="447675"/>
          </a:xfrm>
        </p:spPr>
        <p:txBody>
          <a:bodyPr>
            <a:normAutofit/>
          </a:bodyPr>
          <a:lstStyle/>
          <a:p>
            <a:r>
              <a:rPr lang="en-US" dirty="0">
                <a:ea typeface="Source Code Pro" panose="020B0509030403020204" pitchFamily="49" charset="0"/>
              </a:rPr>
              <a:t>$ </a:t>
            </a:r>
            <a:r>
              <a:rPr lang="en-US" dirty="0" err="1">
                <a:ea typeface="Source Code Pro" panose="020B0509030403020204" pitchFamily="49" charset="0"/>
              </a:rPr>
              <a:t>gradle</a:t>
            </a:r>
            <a:r>
              <a:rPr lang="en-US" dirty="0">
                <a:ea typeface="Source Code Pro" panose="020B0509030403020204" pitchFamily="49" charset="0"/>
              </a:rPr>
              <a:t> </a:t>
            </a:r>
            <a:r>
              <a:rPr lang="en-US" dirty="0" err="1" smtClean="0">
                <a:ea typeface="Source Code Pro" panose="020B0509030403020204" pitchFamily="49" charset="0"/>
              </a:rPr>
              <a:t>compileJava</a:t>
            </a:r>
            <a:endParaRPr lang="en-US" dirty="0">
              <a:ea typeface="Source Code Pro" panose="020B0509030403020204" pitchFamily="49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53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99352"/>
            <a:ext cx="10515600" cy="3186271"/>
          </a:xfrm>
          <a:prstGeom prst="roundRect">
            <a:avLst>
              <a:gd name="adj" fmla="val 5008"/>
            </a:avLst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и подробности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036914" y="4985623"/>
            <a:ext cx="8393086" cy="315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github.com/rzwitserloot/lombok/issues/1708</a:t>
            </a:r>
            <a:r>
              <a:rPr lang="ru-RU" sz="1400" dirty="0" smtClean="0"/>
              <a:t> </a:t>
            </a:r>
            <a:endParaRPr lang="ru-RU" sz="1400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657475" y="1959771"/>
            <a:ext cx="895349" cy="323849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886450" y="4491492"/>
            <a:ext cx="1190625" cy="280534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0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11124"/>
            <a:ext cx="10515600" cy="2962728"/>
          </a:xfrm>
          <a:prstGeom prst="roundRect">
            <a:avLst>
              <a:gd name="adj" fmla="val 4772"/>
            </a:avLst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Детали и подробности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D8B3CE-FF24-41D3-8F45-8A67DA9ADF5E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36914" y="4873852"/>
            <a:ext cx="8393086" cy="315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github.com/rzwitserloot/lombok/issues/1563</a:t>
            </a:r>
            <a:endParaRPr lang="ru-RU" sz="1400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514601" y="2083596"/>
            <a:ext cx="838200" cy="323849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905500" y="4434342"/>
            <a:ext cx="1104899" cy="280534"/>
          </a:xfrm>
          <a:prstGeom prst="roundRect">
            <a:avLst/>
          </a:prstGeom>
          <a:noFill/>
          <a:ln w="19050">
            <a:solidFill>
              <a:srgbClr val="F04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71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Восход">
  <a:themeElements>
    <a:clrScheme name="Восход">
      <a:dk1>
        <a:srgbClr val="F2F2F2"/>
      </a:dk1>
      <a:lt1>
        <a:srgbClr val="282727"/>
      </a:lt1>
      <a:dk2>
        <a:srgbClr val="E9E4E5"/>
      </a:dk2>
      <a:lt2>
        <a:srgbClr val="282727"/>
      </a:lt2>
      <a:accent1>
        <a:srgbClr val="FFB55A"/>
      </a:accent1>
      <a:accent2>
        <a:srgbClr val="FF5345"/>
      </a:accent2>
      <a:accent3>
        <a:srgbClr val="2D7E00"/>
      </a:accent3>
      <a:accent4>
        <a:srgbClr val="FFF6C2"/>
      </a:accent4>
      <a:accent5>
        <a:srgbClr val="4472C4"/>
      </a:accent5>
      <a:accent6>
        <a:srgbClr val="70AD47"/>
      </a:accent6>
      <a:hlink>
        <a:srgbClr val="48A1FA"/>
      </a:hlink>
      <a:folHlink>
        <a:srgbClr val="954F72"/>
      </a:folHlink>
    </a:clrScheme>
    <a:fontScheme name="Восход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13379</TotalTime>
  <Words>985</Words>
  <Application>Microsoft Office PowerPoint</Application>
  <PresentationFormat>Широкоэкранный</PresentationFormat>
  <Paragraphs>250</Paragraphs>
  <Slides>39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9" baseType="lpstr">
      <vt:lpstr>Monotype Corsiva</vt:lpstr>
      <vt:lpstr>Roboto Condensed</vt:lpstr>
      <vt:lpstr>Wingdings</vt:lpstr>
      <vt:lpstr>Arial</vt:lpstr>
      <vt:lpstr>Roboto Slab</vt:lpstr>
      <vt:lpstr>Source Code Pro</vt:lpstr>
      <vt:lpstr>Courier New</vt:lpstr>
      <vt:lpstr>Calibri</vt:lpstr>
      <vt:lpstr>Roboto</vt:lpstr>
      <vt:lpstr>Восход</vt:lpstr>
      <vt:lpstr>Пример с JetBrains Runtime</vt:lpstr>
      <vt:lpstr>Как пишут в статьях</vt:lpstr>
      <vt:lpstr>Наблюдения</vt:lpstr>
      <vt:lpstr>Презентация PowerPoint</vt:lpstr>
      <vt:lpstr>Презентация PowerPoint</vt:lpstr>
      <vt:lpstr>Во времена Gradle 4 жил-был импорт…</vt:lpstr>
      <vt:lpstr>… а потом случился Gradle 5</vt:lpstr>
      <vt:lpstr>Детали и подробности</vt:lpstr>
      <vt:lpstr>Детали и подробности</vt:lpstr>
      <vt:lpstr>На Lombok &lt;1.16.20 это еще работает…</vt:lpstr>
      <vt:lpstr>Краткая хроника событий</vt:lpstr>
      <vt:lpstr>Подробности</vt:lpstr>
      <vt:lpstr>В Spring Cloud Greenwich появились 2 новых проекта</vt:lpstr>
      <vt:lpstr>1. Spring Cloud GCP</vt:lpstr>
      <vt:lpstr>2. Spring Cloud Kubernetes</vt:lpstr>
      <vt:lpstr>Детально описан тут:</vt:lpstr>
      <vt:lpstr>И чуть-чуть подробнее – тут:</vt:lpstr>
      <vt:lpstr>Как прототипировать в целевых окружениях, если там:</vt:lpstr>
      <vt:lpstr>Что такое JShell?</vt:lpstr>
      <vt:lpstr>Как запустить оболочку</vt:lpstr>
      <vt:lpstr>jshellw – SpringBoot-адаптер для JShell</vt:lpstr>
      <vt:lpstr>CDS: историческая справка (HotSpot)</vt:lpstr>
      <vt:lpstr>Презентация PowerPoint</vt:lpstr>
      <vt:lpstr>AppCDS для Spring Boot: в чем сложность?</vt:lpstr>
      <vt:lpstr>AppCDS для Spring Boot: варианты исхода</vt:lpstr>
      <vt:lpstr>«Чистый» CDS: условия эксперимента</vt:lpstr>
      <vt:lpstr>«Голый» запуск (-Xshare:off)</vt:lpstr>
      <vt:lpstr>Создание простейшего дампа классов JDK</vt:lpstr>
      <vt:lpstr>Запуск с классами JDK (-Xshare:auto)</vt:lpstr>
      <vt:lpstr>Создание расширенного дампа классов</vt:lpstr>
      <vt:lpstr>Запуск с классами JDK (-Xshare:on)</vt:lpstr>
      <vt:lpstr>Прощупываем потолок</vt:lpstr>
      <vt:lpstr>Распределение shared и JRT классов</vt:lpstr>
      <vt:lpstr>Потребление памяти (МБ)</vt:lpstr>
      <vt:lpstr>Одна из причин повышенного потребления</vt:lpstr>
      <vt:lpstr>Время запуска (JVM uptime, сек)</vt:lpstr>
      <vt:lpstr>[App]CDS: краткие итоги</vt:lpstr>
      <vt:lpstr>Презентация PowerPoint</vt:lpstr>
      <vt:lpstr>Вендоры OpenJDK</vt:lpstr>
    </vt:vector>
  </TitlesOfParts>
  <Company>by adguard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CodeFest'19</dc:title>
  <dc:creator>Владимир</dc:creator>
  <cp:lastModifiedBy>Владимир</cp:lastModifiedBy>
  <cp:revision>332</cp:revision>
  <dcterms:created xsi:type="dcterms:W3CDTF">2019-02-23T01:46:53Z</dcterms:created>
  <dcterms:modified xsi:type="dcterms:W3CDTF">2019-04-03T10:13:43Z</dcterms:modified>
</cp:coreProperties>
</file>